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93" r:id="rId6"/>
    <p:sldId id="257" r:id="rId7"/>
    <p:sldId id="258" r:id="rId8"/>
    <p:sldId id="295" r:id="rId9"/>
    <p:sldId id="298" r:id="rId10"/>
    <p:sldId id="274" r:id="rId11"/>
    <p:sldId id="292" r:id="rId12"/>
    <p:sldId id="301" r:id="rId13"/>
    <p:sldId id="299" r:id="rId14"/>
    <p:sldId id="303" r:id="rId15"/>
    <p:sldId id="304" r:id="rId16"/>
    <p:sldId id="297" r:id="rId17"/>
    <p:sldId id="305" r:id="rId18"/>
    <p:sldId id="289" r:id="rId19"/>
    <p:sldId id="290" r:id="rId20"/>
    <p:sldId id="302" r:id="rId2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69A002-F6F8-4B30-A5D6-A1E39608B9BD}" v="185" dt="2022-08-26T17:24:09.6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00" autoAdjust="0"/>
    <p:restoredTop sz="95161" autoAdjust="0"/>
  </p:normalViewPr>
  <p:slideViewPr>
    <p:cSldViewPr snapToGrid="0" showGuides="1">
      <p:cViewPr varScale="1">
        <p:scale>
          <a:sx n="77" d="100"/>
          <a:sy n="77" d="100"/>
        </p:scale>
        <p:origin x="49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8/26/2022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f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4321" y="1781304"/>
            <a:ext cx="11334582" cy="2819477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ABC3CB3-FA1B-987D-98EA-1C867D973A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1" y="320040"/>
            <a:ext cx="525780" cy="5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E5E1C2-AEBE-1538-61D9-F2D938F615BA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2737E4D-6CC9-C870-7C0B-53FEDFD0A4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1" y="320040"/>
            <a:ext cx="525780" cy="5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2C2FD-739E-22B1-B2F6-C898F9CC1F3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71F6427-4AA2-AAEE-C2FB-4FA1AD5A2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1" y="320040"/>
            <a:ext cx="525780" cy="5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4AD26-2EEF-9468-A2F1-CFD652ED56AA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EFF69E6-9CD5-43BF-F5D1-2B95C1B39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1" y="320040"/>
            <a:ext cx="525780" cy="5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CA5D4C3-BA1D-CD5E-DB23-1F2467903F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686" y="6344402"/>
            <a:ext cx="508087" cy="51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796D69-0CF4-2A09-A93B-8872CB8607BF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F3D3267-3A0C-27B2-E988-0181AE114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1" y="320040"/>
            <a:ext cx="525780" cy="5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E572A1-0ED7-FD73-17AD-50647689F00A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2E27555-51E1-2F59-B9DA-B177E21C3A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1" y="320040"/>
            <a:ext cx="525780" cy="5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FD969C-3AEB-EBF3-715A-AD1E5828BA3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38B0A15-9601-876B-C24C-794FECC172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1" y="320040"/>
            <a:ext cx="525780" cy="5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phic 41">
            <a:extLst>
              <a:ext uri="{FF2B5EF4-FFF2-40B4-BE49-F238E27FC236}">
                <a16:creationId xmlns:a16="http://schemas.microsoft.com/office/drawing/2014/main" id="{5999553A-CAF8-4B46-8B69-C1DED9829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779" y="4292877"/>
            <a:ext cx="11112442" cy="88696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B0C1002-EDED-47C7-BBA2-0EBFE1FC14DB}"/>
              </a:ext>
            </a:extLst>
          </p:cNvPr>
          <p:cNvSpPr/>
          <p:nvPr userDrawn="1"/>
        </p:nvSpPr>
        <p:spPr>
          <a:xfrm>
            <a:off x="6382512" y="4736362"/>
            <a:ext cx="1709928" cy="21305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61FF7F-8841-44E5-9A7F-42D7389C7783}"/>
              </a:ext>
            </a:extLst>
          </p:cNvPr>
          <p:cNvSpPr/>
          <p:nvPr userDrawn="1"/>
        </p:nvSpPr>
        <p:spPr>
          <a:xfrm>
            <a:off x="8659367" y="4736362"/>
            <a:ext cx="1709928" cy="21305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4049FD-E1B8-46F0-9261-1D12DC233166}"/>
              </a:ext>
            </a:extLst>
          </p:cNvPr>
          <p:cNvSpPr/>
          <p:nvPr userDrawn="1"/>
        </p:nvSpPr>
        <p:spPr>
          <a:xfrm>
            <a:off x="1828800" y="4736362"/>
            <a:ext cx="1709928" cy="21305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8E1F2E-68BD-42F8-B40C-38178837E627}"/>
              </a:ext>
            </a:extLst>
          </p:cNvPr>
          <p:cNvSpPr/>
          <p:nvPr userDrawn="1"/>
        </p:nvSpPr>
        <p:spPr>
          <a:xfrm>
            <a:off x="4105656" y="4736362"/>
            <a:ext cx="1709928" cy="21305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74FE88-C8D9-446D-9CCF-05BB3D62C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6791" y="374068"/>
            <a:ext cx="8818418" cy="469116"/>
          </a:xfrm>
        </p:spPr>
        <p:txBody>
          <a:bodyPr lIns="0" tIns="0" rIns="0" bIns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2585CCA-7E8D-4801-BD69-EE6074D6F7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87513" y="899824"/>
            <a:ext cx="8816975" cy="33738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151A24C-5AE7-4C88-A756-96BF7217B67D}"/>
              </a:ext>
            </a:extLst>
          </p:cNvPr>
          <p:cNvCxnSpPr/>
          <p:nvPr userDrawn="1"/>
        </p:nvCxnSpPr>
        <p:spPr>
          <a:xfrm>
            <a:off x="1061013" y="4736362"/>
            <a:ext cx="101160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aphic 43">
            <a:extLst>
              <a:ext uri="{FF2B5EF4-FFF2-40B4-BE49-F238E27FC236}">
                <a16:creationId xmlns:a16="http://schemas.microsoft.com/office/drawing/2014/main" id="{A8E93428-4ED9-4325-A388-C3ADA2D31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2150" y="1624253"/>
            <a:ext cx="1353312" cy="910641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FF6F2B9C-2242-4858-9F13-D35A8AA12D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1221" y="2336241"/>
            <a:ext cx="1353550" cy="9108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D4EDCF5A-7BDE-4D6B-ABD0-3AB65F1C2F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878156" y="3067948"/>
            <a:ext cx="1353550" cy="9108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E05A8C23-CD04-4CC0-81F0-B51ED25D6F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18101" y="1624094"/>
            <a:ext cx="1353550" cy="91080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8BA30145-14AC-4F49-90EC-CCD6C9B034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67653" y="2336241"/>
            <a:ext cx="1353550" cy="9108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FC502391-D2FD-42C0-A3AD-CFBA0E74FD9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422647" y="3067948"/>
            <a:ext cx="1353550" cy="9108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DC5D8DB9-127D-4F50-9EFA-69CCD2DD3FE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64290" y="1624094"/>
            <a:ext cx="1353550" cy="91080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2B68CE4F-9334-460A-AC16-FD7B9D4834F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14085" y="2336241"/>
            <a:ext cx="1353550" cy="9108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5FA82588-8741-4458-86A7-BD172C98E26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7967138" y="3067948"/>
            <a:ext cx="1353550" cy="91080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E12826DC-5450-4E6F-B4D7-AB820553447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10478" y="1624094"/>
            <a:ext cx="1353550" cy="910800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A29C7905-A84A-435C-ACA8-104D43D8218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60516" y="2336241"/>
            <a:ext cx="1353550" cy="9108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69367B0D-F81F-4674-A1B1-5A454262144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511628" y="3067947"/>
            <a:ext cx="1353550" cy="1218927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2F06B201-75A9-4318-9FB7-162ACF26891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49153" y="3977811"/>
            <a:ext cx="3534" cy="576072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83B5AB1-7EBB-41FA-91A7-C559D3C99B65}"/>
              </a:ext>
            </a:extLst>
          </p:cNvPr>
          <p:cNvCxnSpPr/>
          <p:nvPr userDrawn="1"/>
        </p:nvCxnSpPr>
        <p:spPr>
          <a:xfrm>
            <a:off x="1848806" y="2530720"/>
            <a:ext cx="0" cy="207568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E9CD576-7A1C-4CD4-9D8A-7B399C2CA3B1}"/>
              </a:ext>
            </a:extLst>
          </p:cNvPr>
          <p:cNvCxnSpPr>
            <a:cxnSpLocks/>
          </p:cNvCxnSpPr>
          <p:nvPr userDrawn="1"/>
        </p:nvCxnSpPr>
        <p:spPr>
          <a:xfrm>
            <a:off x="2697996" y="3247041"/>
            <a:ext cx="0" cy="131415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BD786A0-A137-4606-ADCE-C6927B42099B}"/>
              </a:ext>
            </a:extLst>
          </p:cNvPr>
          <p:cNvCxnSpPr/>
          <p:nvPr userDrawn="1"/>
        </p:nvCxnSpPr>
        <p:spPr>
          <a:xfrm>
            <a:off x="9487312" y="2530720"/>
            <a:ext cx="0" cy="207568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815CBB7-9DB2-4084-9FAD-EAF1EC4885E3}"/>
              </a:ext>
            </a:extLst>
          </p:cNvPr>
          <p:cNvCxnSpPr>
            <a:cxnSpLocks/>
          </p:cNvCxnSpPr>
          <p:nvPr userDrawn="1"/>
        </p:nvCxnSpPr>
        <p:spPr>
          <a:xfrm>
            <a:off x="10335814" y="3247041"/>
            <a:ext cx="0" cy="131415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F26B1C5-95B6-45FA-A9CD-A905D2137F41}"/>
              </a:ext>
            </a:extLst>
          </p:cNvPr>
          <p:cNvCxnSpPr>
            <a:cxnSpLocks/>
          </p:cNvCxnSpPr>
          <p:nvPr userDrawn="1"/>
        </p:nvCxnSpPr>
        <p:spPr>
          <a:xfrm>
            <a:off x="11188261" y="4292877"/>
            <a:ext cx="0" cy="26831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7AFA7F4-DFBA-48DD-A963-33300EA6DCB7}"/>
              </a:ext>
            </a:extLst>
          </p:cNvPr>
          <p:cNvCxnSpPr/>
          <p:nvPr userDrawn="1"/>
        </p:nvCxnSpPr>
        <p:spPr>
          <a:xfrm>
            <a:off x="6941144" y="2530720"/>
            <a:ext cx="0" cy="207568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9273F8B-484B-4948-A3EB-B4FEDFB903E9}"/>
              </a:ext>
            </a:extLst>
          </p:cNvPr>
          <p:cNvCxnSpPr/>
          <p:nvPr userDrawn="1"/>
        </p:nvCxnSpPr>
        <p:spPr>
          <a:xfrm>
            <a:off x="4394975" y="2530720"/>
            <a:ext cx="0" cy="207568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Graphic 71">
            <a:extLst>
              <a:ext uri="{FF2B5EF4-FFF2-40B4-BE49-F238E27FC236}">
                <a16:creationId xmlns:a16="http://schemas.microsoft.com/office/drawing/2014/main" id="{FA075AB9-B34D-4B15-BCFC-4BF1B6243A9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90242" y="3946744"/>
            <a:ext cx="3534" cy="576072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CD61995-16DF-4B2C-89CB-A72CAF07D9B3}"/>
              </a:ext>
            </a:extLst>
          </p:cNvPr>
          <p:cNvCxnSpPr>
            <a:cxnSpLocks/>
          </p:cNvCxnSpPr>
          <p:nvPr userDrawn="1"/>
        </p:nvCxnSpPr>
        <p:spPr>
          <a:xfrm>
            <a:off x="5243935" y="3215974"/>
            <a:ext cx="0" cy="131415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Graphic 73">
            <a:extLst>
              <a:ext uri="{FF2B5EF4-FFF2-40B4-BE49-F238E27FC236}">
                <a16:creationId xmlns:a16="http://schemas.microsoft.com/office/drawing/2014/main" id="{C8CEB2D1-FD5A-4675-9E26-EEA68EFB9B8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31332" y="3977811"/>
            <a:ext cx="3534" cy="576072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F8628E3-930B-41FE-A903-DB4F8A73E3F2}"/>
              </a:ext>
            </a:extLst>
          </p:cNvPr>
          <p:cNvCxnSpPr>
            <a:cxnSpLocks/>
          </p:cNvCxnSpPr>
          <p:nvPr userDrawn="1"/>
        </p:nvCxnSpPr>
        <p:spPr>
          <a:xfrm>
            <a:off x="7789874" y="3247041"/>
            <a:ext cx="0" cy="131415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Placeholder 76">
            <a:extLst>
              <a:ext uri="{FF2B5EF4-FFF2-40B4-BE49-F238E27FC236}">
                <a16:creationId xmlns:a16="http://schemas.microsoft.com/office/drawing/2014/main" id="{E5A98CC2-08EF-44B9-8B89-5C4625721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5212" y="4480761"/>
            <a:ext cx="512064" cy="5112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500" b="1">
                <a:latin typeface="+mj-lt"/>
              </a:defRPr>
            </a:lvl2pPr>
            <a:lvl3pPr>
              <a:defRPr sz="1500" b="1">
                <a:latin typeface="+mj-lt"/>
              </a:defRPr>
            </a:lvl3pPr>
            <a:lvl4pPr>
              <a:defRPr sz="1500" b="1">
                <a:latin typeface="+mj-lt"/>
              </a:defRPr>
            </a:lvl4pPr>
            <a:lvl5pPr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DEC</a:t>
            </a:r>
            <a:endParaRPr lang="ru-RU" dirty="0"/>
          </a:p>
        </p:txBody>
      </p:sp>
      <p:sp>
        <p:nvSpPr>
          <p:cNvPr id="80" name="Text Placeholder 76">
            <a:extLst>
              <a:ext uri="{FF2B5EF4-FFF2-40B4-BE49-F238E27FC236}">
                <a16:creationId xmlns:a16="http://schemas.microsoft.com/office/drawing/2014/main" id="{F4DC2690-03AF-4032-8ED5-C3D1D4EC32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28131" y="4480330"/>
            <a:ext cx="512064" cy="5112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500" b="1">
                <a:latin typeface="+mj-lt"/>
              </a:defRPr>
            </a:lvl2pPr>
            <a:lvl3pPr>
              <a:defRPr sz="1500" b="1">
                <a:latin typeface="+mj-lt"/>
              </a:defRPr>
            </a:lvl3pPr>
            <a:lvl4pPr>
              <a:defRPr sz="1500" b="1">
                <a:latin typeface="+mj-lt"/>
              </a:defRPr>
            </a:lvl4pPr>
            <a:lvl5pPr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DEC</a:t>
            </a:r>
            <a:endParaRPr lang="ru-RU" dirty="0"/>
          </a:p>
        </p:txBody>
      </p:sp>
      <p:sp>
        <p:nvSpPr>
          <p:cNvPr id="81" name="Text Placeholder 76">
            <a:extLst>
              <a:ext uri="{FF2B5EF4-FFF2-40B4-BE49-F238E27FC236}">
                <a16:creationId xmlns:a16="http://schemas.microsoft.com/office/drawing/2014/main" id="{0AF910D7-25F6-4C1D-BD02-BA0984AD56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36674" y="4480761"/>
            <a:ext cx="512064" cy="5112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500" b="1">
                <a:latin typeface="+mj-lt"/>
              </a:defRPr>
            </a:lvl2pPr>
            <a:lvl3pPr>
              <a:defRPr sz="1500" b="1">
                <a:latin typeface="+mj-lt"/>
              </a:defRPr>
            </a:lvl3pPr>
            <a:lvl4pPr>
              <a:defRPr sz="1500" b="1">
                <a:latin typeface="+mj-lt"/>
              </a:defRPr>
            </a:lvl4pPr>
            <a:lvl5pPr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JUN</a:t>
            </a:r>
            <a:endParaRPr lang="ru-RU" dirty="0"/>
          </a:p>
        </p:txBody>
      </p:sp>
      <p:sp>
        <p:nvSpPr>
          <p:cNvPr id="82" name="Text Placeholder 76">
            <a:extLst>
              <a:ext uri="{FF2B5EF4-FFF2-40B4-BE49-F238E27FC236}">
                <a16:creationId xmlns:a16="http://schemas.microsoft.com/office/drawing/2014/main" id="{978CD251-9E38-4039-B45B-81542FDA1D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93789" y="4480761"/>
            <a:ext cx="512064" cy="5112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500" b="1">
                <a:latin typeface="+mj-lt"/>
              </a:defRPr>
            </a:lvl2pPr>
            <a:lvl3pPr>
              <a:defRPr sz="1500" b="1">
                <a:latin typeface="+mj-lt"/>
              </a:defRPr>
            </a:lvl3pPr>
            <a:lvl4pPr>
              <a:defRPr sz="1500" b="1">
                <a:latin typeface="+mj-lt"/>
              </a:defRPr>
            </a:lvl4pPr>
            <a:lvl5pPr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JAN</a:t>
            </a:r>
            <a:endParaRPr lang="ru-RU" dirty="0"/>
          </a:p>
        </p:txBody>
      </p:sp>
      <p:sp>
        <p:nvSpPr>
          <p:cNvPr id="83" name="Text Placeholder 76">
            <a:extLst>
              <a:ext uri="{FF2B5EF4-FFF2-40B4-BE49-F238E27FC236}">
                <a16:creationId xmlns:a16="http://schemas.microsoft.com/office/drawing/2014/main" id="{8862AB59-B495-40FF-A96A-A50D5CB73D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9520" y="4480761"/>
            <a:ext cx="512064" cy="5112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500" b="1">
                <a:latin typeface="+mj-lt"/>
              </a:defRPr>
            </a:lvl2pPr>
            <a:lvl3pPr>
              <a:defRPr sz="1500" b="1">
                <a:latin typeface="+mj-lt"/>
              </a:defRPr>
            </a:lvl3pPr>
            <a:lvl4pPr>
              <a:defRPr sz="1500" b="1">
                <a:latin typeface="+mj-lt"/>
              </a:defRPr>
            </a:lvl4pPr>
            <a:lvl5pPr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APR</a:t>
            </a:r>
            <a:endParaRPr lang="ru-RU" dirty="0"/>
          </a:p>
        </p:txBody>
      </p:sp>
      <p:sp>
        <p:nvSpPr>
          <p:cNvPr id="84" name="Text Placeholder 76">
            <a:extLst>
              <a:ext uri="{FF2B5EF4-FFF2-40B4-BE49-F238E27FC236}">
                <a16:creationId xmlns:a16="http://schemas.microsoft.com/office/drawing/2014/main" id="{4C07DD8A-3623-4BD9-8482-B9476DAB2D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88097" y="4480761"/>
            <a:ext cx="512064" cy="5112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500" b="1">
                <a:latin typeface="+mj-lt"/>
              </a:defRPr>
            </a:lvl2pPr>
            <a:lvl3pPr>
              <a:defRPr sz="1500" b="1">
                <a:latin typeface="+mj-lt"/>
              </a:defRPr>
            </a:lvl3pPr>
            <a:lvl4pPr>
              <a:defRPr sz="1500" b="1">
                <a:latin typeface="+mj-lt"/>
              </a:defRPr>
            </a:lvl4pPr>
            <a:lvl5pPr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MAY</a:t>
            </a:r>
            <a:endParaRPr lang="ru-RU" dirty="0"/>
          </a:p>
        </p:txBody>
      </p:sp>
      <p:sp>
        <p:nvSpPr>
          <p:cNvPr id="85" name="Text Placeholder 76">
            <a:extLst>
              <a:ext uri="{FF2B5EF4-FFF2-40B4-BE49-F238E27FC236}">
                <a16:creationId xmlns:a16="http://schemas.microsoft.com/office/drawing/2014/main" id="{18C43019-5630-404E-8141-4CD73CCF36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42366" y="4480761"/>
            <a:ext cx="512064" cy="5112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500" b="1">
                <a:latin typeface="+mj-lt"/>
              </a:defRPr>
            </a:lvl2pPr>
            <a:lvl3pPr>
              <a:defRPr sz="1500" b="1">
                <a:latin typeface="+mj-lt"/>
              </a:defRPr>
            </a:lvl3pPr>
            <a:lvl4pPr>
              <a:defRPr sz="1500" b="1">
                <a:latin typeface="+mj-lt"/>
              </a:defRPr>
            </a:lvl4pPr>
            <a:lvl5pPr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FEB</a:t>
            </a:r>
            <a:endParaRPr lang="ru-RU" dirty="0"/>
          </a:p>
        </p:txBody>
      </p:sp>
      <p:sp>
        <p:nvSpPr>
          <p:cNvPr id="86" name="Text Placeholder 76">
            <a:extLst>
              <a:ext uri="{FF2B5EF4-FFF2-40B4-BE49-F238E27FC236}">
                <a16:creationId xmlns:a16="http://schemas.microsoft.com/office/drawing/2014/main" id="{0D5E5F87-7E75-4564-A62F-925E01D0E7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85251" y="4480761"/>
            <a:ext cx="512064" cy="5112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500" b="1">
                <a:latin typeface="+mj-lt"/>
              </a:defRPr>
            </a:lvl2pPr>
            <a:lvl3pPr>
              <a:defRPr sz="1500" b="1">
                <a:latin typeface="+mj-lt"/>
              </a:defRPr>
            </a:lvl3pPr>
            <a:lvl4pPr>
              <a:defRPr sz="1500" b="1">
                <a:latin typeface="+mj-lt"/>
              </a:defRPr>
            </a:lvl4pPr>
            <a:lvl5pPr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JUL</a:t>
            </a:r>
            <a:endParaRPr lang="ru-RU" dirty="0"/>
          </a:p>
        </p:txBody>
      </p:sp>
      <p:sp>
        <p:nvSpPr>
          <p:cNvPr id="87" name="Text Placeholder 76">
            <a:extLst>
              <a:ext uri="{FF2B5EF4-FFF2-40B4-BE49-F238E27FC236}">
                <a16:creationId xmlns:a16="http://schemas.microsoft.com/office/drawing/2014/main" id="{FE474046-809E-41C2-A82A-63A59EC94E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33828" y="4480761"/>
            <a:ext cx="512064" cy="5112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500" b="1">
                <a:latin typeface="+mj-lt"/>
              </a:defRPr>
            </a:lvl2pPr>
            <a:lvl3pPr>
              <a:defRPr sz="1500" b="1">
                <a:latin typeface="+mj-lt"/>
              </a:defRPr>
            </a:lvl3pPr>
            <a:lvl4pPr>
              <a:defRPr sz="1500" b="1">
                <a:latin typeface="+mj-lt"/>
              </a:defRPr>
            </a:lvl4pPr>
            <a:lvl5pPr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AUG</a:t>
            </a:r>
            <a:endParaRPr lang="ru-RU" dirty="0"/>
          </a:p>
        </p:txBody>
      </p:sp>
      <p:sp>
        <p:nvSpPr>
          <p:cNvPr id="88" name="Text Placeholder 76">
            <a:extLst>
              <a:ext uri="{FF2B5EF4-FFF2-40B4-BE49-F238E27FC236}">
                <a16:creationId xmlns:a16="http://schemas.microsoft.com/office/drawing/2014/main" id="{57AE7F50-477B-4B5E-89D9-3CE27F8BDE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90943" y="4480761"/>
            <a:ext cx="512064" cy="5112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500" b="1">
                <a:latin typeface="+mj-lt"/>
              </a:defRPr>
            </a:lvl2pPr>
            <a:lvl3pPr>
              <a:defRPr sz="1500" b="1">
                <a:latin typeface="+mj-lt"/>
              </a:defRPr>
            </a:lvl3pPr>
            <a:lvl4pPr>
              <a:defRPr sz="1500" b="1">
                <a:latin typeface="+mj-lt"/>
              </a:defRPr>
            </a:lvl4pPr>
            <a:lvl5pPr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MAR</a:t>
            </a:r>
            <a:endParaRPr lang="ru-RU" dirty="0"/>
          </a:p>
        </p:txBody>
      </p:sp>
      <p:sp>
        <p:nvSpPr>
          <p:cNvPr id="89" name="Text Placeholder 76">
            <a:extLst>
              <a:ext uri="{FF2B5EF4-FFF2-40B4-BE49-F238E27FC236}">
                <a16:creationId xmlns:a16="http://schemas.microsoft.com/office/drawing/2014/main" id="{9F4C2F2B-2B5A-4AA7-8AF9-86FD697DC92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405" y="4480761"/>
            <a:ext cx="512064" cy="5112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500" b="1">
                <a:latin typeface="+mj-lt"/>
              </a:defRPr>
            </a:lvl2pPr>
            <a:lvl3pPr>
              <a:defRPr sz="1500" b="1">
                <a:latin typeface="+mj-lt"/>
              </a:defRPr>
            </a:lvl3pPr>
            <a:lvl4pPr>
              <a:defRPr sz="1500" b="1">
                <a:latin typeface="+mj-lt"/>
              </a:defRPr>
            </a:lvl4pPr>
            <a:lvl5pPr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SEP</a:t>
            </a:r>
            <a:endParaRPr lang="ru-RU" dirty="0"/>
          </a:p>
        </p:txBody>
      </p:sp>
      <p:sp>
        <p:nvSpPr>
          <p:cNvPr id="90" name="Text Placeholder 76">
            <a:extLst>
              <a:ext uri="{FF2B5EF4-FFF2-40B4-BE49-F238E27FC236}">
                <a16:creationId xmlns:a16="http://schemas.microsoft.com/office/drawing/2014/main" id="{C66035AF-713A-4F11-A3A3-6D662CF569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30982" y="4480761"/>
            <a:ext cx="512064" cy="5112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500" b="1">
                <a:latin typeface="+mj-lt"/>
              </a:defRPr>
            </a:lvl2pPr>
            <a:lvl3pPr>
              <a:defRPr sz="1500" b="1">
                <a:latin typeface="+mj-lt"/>
              </a:defRPr>
            </a:lvl3pPr>
            <a:lvl4pPr>
              <a:defRPr sz="1500" b="1">
                <a:latin typeface="+mj-lt"/>
              </a:defRPr>
            </a:lvl4pPr>
            <a:lvl5pPr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OCT</a:t>
            </a:r>
            <a:endParaRPr lang="ru-RU" dirty="0"/>
          </a:p>
        </p:txBody>
      </p:sp>
      <p:sp>
        <p:nvSpPr>
          <p:cNvPr id="91" name="Text Placeholder 76">
            <a:extLst>
              <a:ext uri="{FF2B5EF4-FFF2-40B4-BE49-F238E27FC236}">
                <a16:creationId xmlns:a16="http://schemas.microsoft.com/office/drawing/2014/main" id="{A469C081-9B6B-48BC-993C-A6E3B0B19B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79559" y="4480761"/>
            <a:ext cx="512064" cy="5112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500" b="1">
                <a:latin typeface="+mj-lt"/>
              </a:defRPr>
            </a:lvl2pPr>
            <a:lvl3pPr>
              <a:defRPr sz="1500" b="1">
                <a:latin typeface="+mj-lt"/>
              </a:defRPr>
            </a:lvl3pPr>
            <a:lvl4pPr>
              <a:defRPr sz="1500" b="1">
                <a:latin typeface="+mj-lt"/>
              </a:defRPr>
            </a:lvl4pPr>
            <a:lvl5pPr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NOV</a:t>
            </a:r>
            <a:endParaRPr lang="ru-RU" dirty="0"/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89B19B41-BDC6-46D8-975C-2D06E14B61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77935" y="1847243"/>
            <a:ext cx="1347519" cy="191562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endParaRPr lang="ru-RU" dirty="0"/>
          </a:p>
        </p:txBody>
      </p:sp>
      <p:sp>
        <p:nvSpPr>
          <p:cNvPr id="94" name="Text Placeholder 92">
            <a:extLst>
              <a:ext uri="{FF2B5EF4-FFF2-40B4-BE49-F238E27FC236}">
                <a16:creationId xmlns:a16="http://schemas.microsoft.com/office/drawing/2014/main" id="{7001B197-A958-4E16-AD2D-63EC156A41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77934" y="2050924"/>
            <a:ext cx="1347519" cy="485673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br>
              <a:rPr lang="en-US" dirty="0"/>
            </a:br>
            <a:r>
              <a:rPr lang="en-US" dirty="0"/>
              <a:t>description</a:t>
            </a:r>
            <a:endParaRPr lang="ru-RU" dirty="0"/>
          </a:p>
        </p:txBody>
      </p:sp>
      <p:sp>
        <p:nvSpPr>
          <p:cNvPr id="96" name="Text Placeholder 92">
            <a:extLst>
              <a:ext uri="{FF2B5EF4-FFF2-40B4-BE49-F238E27FC236}">
                <a16:creationId xmlns:a16="http://schemas.microsoft.com/office/drawing/2014/main" id="{88A84FA1-0D73-49A8-A3D2-E005CD4835F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21758" y="1828193"/>
            <a:ext cx="1347519" cy="191562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endParaRPr lang="ru-RU" dirty="0"/>
          </a:p>
        </p:txBody>
      </p:sp>
      <p:sp>
        <p:nvSpPr>
          <p:cNvPr id="97" name="Text Placeholder 92">
            <a:extLst>
              <a:ext uri="{FF2B5EF4-FFF2-40B4-BE49-F238E27FC236}">
                <a16:creationId xmlns:a16="http://schemas.microsoft.com/office/drawing/2014/main" id="{1A902C94-49C3-42E7-B3C0-054980C59F0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21757" y="2050924"/>
            <a:ext cx="1347519" cy="485673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br>
              <a:rPr lang="en-US" dirty="0"/>
            </a:br>
            <a:r>
              <a:rPr lang="en-US" dirty="0"/>
              <a:t>description</a:t>
            </a:r>
            <a:endParaRPr lang="ru-RU" dirty="0"/>
          </a:p>
        </p:txBody>
      </p:sp>
      <p:sp>
        <p:nvSpPr>
          <p:cNvPr id="98" name="Text Placeholder 92">
            <a:extLst>
              <a:ext uri="{FF2B5EF4-FFF2-40B4-BE49-F238E27FC236}">
                <a16:creationId xmlns:a16="http://schemas.microsoft.com/office/drawing/2014/main" id="{6A588BD3-5A93-4BE0-A97C-3F91F703D8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65581" y="1847243"/>
            <a:ext cx="1347519" cy="191562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endParaRPr lang="ru-RU" dirty="0"/>
          </a:p>
        </p:txBody>
      </p:sp>
      <p:sp>
        <p:nvSpPr>
          <p:cNvPr id="99" name="Text Placeholder 92">
            <a:extLst>
              <a:ext uri="{FF2B5EF4-FFF2-40B4-BE49-F238E27FC236}">
                <a16:creationId xmlns:a16="http://schemas.microsoft.com/office/drawing/2014/main" id="{CF518451-83D4-424A-A603-376701099B1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65580" y="2050924"/>
            <a:ext cx="1347519" cy="485673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br>
              <a:rPr lang="en-US" dirty="0"/>
            </a:br>
            <a:r>
              <a:rPr lang="en-US" dirty="0"/>
              <a:t>description</a:t>
            </a:r>
            <a:endParaRPr lang="ru-RU" dirty="0"/>
          </a:p>
        </p:txBody>
      </p:sp>
      <p:sp>
        <p:nvSpPr>
          <p:cNvPr id="100" name="Text Placeholder 92">
            <a:extLst>
              <a:ext uri="{FF2B5EF4-FFF2-40B4-BE49-F238E27FC236}">
                <a16:creationId xmlns:a16="http://schemas.microsoft.com/office/drawing/2014/main" id="{67D5CA08-D877-4DB8-B59F-E80836A7834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09404" y="1847243"/>
            <a:ext cx="1347519" cy="191562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endParaRPr lang="ru-RU" dirty="0"/>
          </a:p>
        </p:txBody>
      </p:sp>
      <p:sp>
        <p:nvSpPr>
          <p:cNvPr id="101" name="Text Placeholder 92">
            <a:extLst>
              <a:ext uri="{FF2B5EF4-FFF2-40B4-BE49-F238E27FC236}">
                <a16:creationId xmlns:a16="http://schemas.microsoft.com/office/drawing/2014/main" id="{4787E4F4-A253-4A99-8126-FBAA70686F4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09403" y="2050924"/>
            <a:ext cx="1347519" cy="485673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br>
              <a:rPr lang="en-US" dirty="0"/>
            </a:br>
            <a:r>
              <a:rPr lang="en-US" dirty="0"/>
              <a:t>description</a:t>
            </a:r>
            <a:endParaRPr lang="ru-RU" dirty="0"/>
          </a:p>
        </p:txBody>
      </p:sp>
      <p:sp>
        <p:nvSpPr>
          <p:cNvPr id="102" name="Text Placeholder 92">
            <a:extLst>
              <a:ext uri="{FF2B5EF4-FFF2-40B4-BE49-F238E27FC236}">
                <a16:creationId xmlns:a16="http://schemas.microsoft.com/office/drawing/2014/main" id="{AE0790DD-E8BD-43EC-AA51-7CB68DD20E9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21221" y="2563689"/>
            <a:ext cx="1347519" cy="191562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endParaRPr lang="ru-RU" dirty="0"/>
          </a:p>
        </p:txBody>
      </p:sp>
      <p:sp>
        <p:nvSpPr>
          <p:cNvPr id="103" name="Text Placeholder 92">
            <a:extLst>
              <a:ext uri="{FF2B5EF4-FFF2-40B4-BE49-F238E27FC236}">
                <a16:creationId xmlns:a16="http://schemas.microsoft.com/office/drawing/2014/main" id="{2577F593-79D3-424D-A032-7ECBD1D6FAF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021220" y="2767370"/>
            <a:ext cx="1347519" cy="485673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br>
              <a:rPr lang="en-US" dirty="0"/>
            </a:br>
            <a:r>
              <a:rPr lang="en-US" dirty="0"/>
              <a:t>description</a:t>
            </a:r>
            <a:endParaRPr lang="ru-RU" dirty="0"/>
          </a:p>
        </p:txBody>
      </p:sp>
      <p:sp>
        <p:nvSpPr>
          <p:cNvPr id="104" name="Text Placeholder 92">
            <a:extLst>
              <a:ext uri="{FF2B5EF4-FFF2-40B4-BE49-F238E27FC236}">
                <a16:creationId xmlns:a16="http://schemas.microsoft.com/office/drawing/2014/main" id="{3CB5E2EE-85C4-4CB5-8BE5-865C93896A7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69663" y="2563689"/>
            <a:ext cx="1347519" cy="191562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endParaRPr lang="ru-RU" dirty="0"/>
          </a:p>
        </p:txBody>
      </p:sp>
      <p:sp>
        <p:nvSpPr>
          <p:cNvPr id="105" name="Text Placeholder 92">
            <a:extLst>
              <a:ext uri="{FF2B5EF4-FFF2-40B4-BE49-F238E27FC236}">
                <a16:creationId xmlns:a16="http://schemas.microsoft.com/office/drawing/2014/main" id="{727741F9-FB7A-4DF0-81F7-BC37853C7AA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69662" y="2767370"/>
            <a:ext cx="1347519" cy="485673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br>
              <a:rPr lang="en-US" dirty="0"/>
            </a:br>
            <a:r>
              <a:rPr lang="en-US" dirty="0"/>
              <a:t>description</a:t>
            </a:r>
            <a:endParaRPr lang="ru-RU" dirty="0"/>
          </a:p>
        </p:txBody>
      </p:sp>
      <p:sp>
        <p:nvSpPr>
          <p:cNvPr id="106" name="Text Placeholder 92">
            <a:extLst>
              <a:ext uri="{FF2B5EF4-FFF2-40B4-BE49-F238E27FC236}">
                <a16:creationId xmlns:a16="http://schemas.microsoft.com/office/drawing/2014/main" id="{9AA76CF9-6430-4F34-A84A-8AEDB9AC532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118105" y="2563689"/>
            <a:ext cx="1347519" cy="191562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endParaRPr lang="ru-RU" dirty="0"/>
          </a:p>
        </p:txBody>
      </p:sp>
      <p:sp>
        <p:nvSpPr>
          <p:cNvPr id="107" name="Text Placeholder 92">
            <a:extLst>
              <a:ext uri="{FF2B5EF4-FFF2-40B4-BE49-F238E27FC236}">
                <a16:creationId xmlns:a16="http://schemas.microsoft.com/office/drawing/2014/main" id="{F8718C69-DBC9-43FE-B643-B1F6ACA11C6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118104" y="2767370"/>
            <a:ext cx="1347519" cy="485673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br>
              <a:rPr lang="en-US" dirty="0"/>
            </a:br>
            <a:r>
              <a:rPr lang="en-US" dirty="0"/>
              <a:t>description</a:t>
            </a:r>
            <a:endParaRPr lang="ru-RU" dirty="0"/>
          </a:p>
        </p:txBody>
      </p:sp>
      <p:sp>
        <p:nvSpPr>
          <p:cNvPr id="108" name="Text Placeholder 92">
            <a:extLst>
              <a:ext uri="{FF2B5EF4-FFF2-40B4-BE49-F238E27FC236}">
                <a16:creationId xmlns:a16="http://schemas.microsoft.com/office/drawing/2014/main" id="{7D1759ED-E404-427D-B97C-E51C74C374F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666547" y="2563689"/>
            <a:ext cx="1347519" cy="191562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endParaRPr lang="ru-RU" dirty="0"/>
          </a:p>
        </p:txBody>
      </p:sp>
      <p:sp>
        <p:nvSpPr>
          <p:cNvPr id="109" name="Text Placeholder 92">
            <a:extLst>
              <a:ext uri="{FF2B5EF4-FFF2-40B4-BE49-F238E27FC236}">
                <a16:creationId xmlns:a16="http://schemas.microsoft.com/office/drawing/2014/main" id="{F49372DD-8792-4F5E-A97E-777095F8FA6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66546" y="2767370"/>
            <a:ext cx="1347519" cy="485673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br>
              <a:rPr lang="en-US" dirty="0"/>
            </a:br>
            <a:r>
              <a:rPr lang="en-US" dirty="0"/>
              <a:t>description</a:t>
            </a:r>
            <a:endParaRPr lang="ru-RU" dirty="0"/>
          </a:p>
        </p:txBody>
      </p:sp>
      <p:sp>
        <p:nvSpPr>
          <p:cNvPr id="110" name="Text Placeholder 92">
            <a:extLst>
              <a:ext uri="{FF2B5EF4-FFF2-40B4-BE49-F238E27FC236}">
                <a16:creationId xmlns:a16="http://schemas.microsoft.com/office/drawing/2014/main" id="{96DC320A-FF03-4C0F-841F-A1A83760806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883749" y="3286645"/>
            <a:ext cx="1347519" cy="191562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endParaRPr lang="ru-RU" dirty="0"/>
          </a:p>
        </p:txBody>
      </p:sp>
      <p:sp>
        <p:nvSpPr>
          <p:cNvPr id="111" name="Text Placeholder 92">
            <a:extLst>
              <a:ext uri="{FF2B5EF4-FFF2-40B4-BE49-F238E27FC236}">
                <a16:creationId xmlns:a16="http://schemas.microsoft.com/office/drawing/2014/main" id="{F7EF0281-DC79-47E0-9F16-7739D368B24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883748" y="3490326"/>
            <a:ext cx="1347519" cy="485673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br>
              <a:rPr lang="en-US" dirty="0"/>
            </a:br>
            <a:r>
              <a:rPr lang="en-US" dirty="0"/>
              <a:t>description</a:t>
            </a:r>
            <a:endParaRPr lang="ru-RU" dirty="0"/>
          </a:p>
        </p:txBody>
      </p:sp>
      <p:sp>
        <p:nvSpPr>
          <p:cNvPr id="112" name="Text Placeholder 92">
            <a:extLst>
              <a:ext uri="{FF2B5EF4-FFF2-40B4-BE49-F238E27FC236}">
                <a16:creationId xmlns:a16="http://schemas.microsoft.com/office/drawing/2014/main" id="{D7C68C9E-596F-4C21-9730-FCD6C1A3C4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426018" y="3286645"/>
            <a:ext cx="1347519" cy="191562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endParaRPr lang="ru-RU" dirty="0"/>
          </a:p>
        </p:txBody>
      </p:sp>
      <p:sp>
        <p:nvSpPr>
          <p:cNvPr id="113" name="Text Placeholder 92">
            <a:extLst>
              <a:ext uri="{FF2B5EF4-FFF2-40B4-BE49-F238E27FC236}">
                <a16:creationId xmlns:a16="http://schemas.microsoft.com/office/drawing/2014/main" id="{CC380F73-C90F-4AAA-AE5B-063016DC71C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26017" y="3490326"/>
            <a:ext cx="1347519" cy="485673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br>
              <a:rPr lang="en-US" dirty="0"/>
            </a:br>
            <a:r>
              <a:rPr lang="en-US" dirty="0"/>
              <a:t>description</a:t>
            </a:r>
            <a:endParaRPr lang="ru-RU" dirty="0"/>
          </a:p>
        </p:txBody>
      </p:sp>
      <p:sp>
        <p:nvSpPr>
          <p:cNvPr id="114" name="Text Placeholder 92">
            <a:extLst>
              <a:ext uri="{FF2B5EF4-FFF2-40B4-BE49-F238E27FC236}">
                <a16:creationId xmlns:a16="http://schemas.microsoft.com/office/drawing/2014/main" id="{9520F3C5-0987-4517-B0EE-4E412FD9C0B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968287" y="3267595"/>
            <a:ext cx="1347519" cy="191562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endParaRPr lang="ru-RU" dirty="0"/>
          </a:p>
        </p:txBody>
      </p:sp>
      <p:sp>
        <p:nvSpPr>
          <p:cNvPr id="115" name="Text Placeholder 92">
            <a:extLst>
              <a:ext uri="{FF2B5EF4-FFF2-40B4-BE49-F238E27FC236}">
                <a16:creationId xmlns:a16="http://schemas.microsoft.com/office/drawing/2014/main" id="{18B7EE9A-2CF8-4F1B-989E-4D6B081D3F4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968286" y="3471276"/>
            <a:ext cx="1347519" cy="485673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br>
              <a:rPr lang="en-US" dirty="0"/>
            </a:br>
            <a:r>
              <a:rPr lang="en-US" dirty="0"/>
              <a:t>description</a:t>
            </a:r>
            <a:endParaRPr lang="ru-RU" dirty="0"/>
          </a:p>
        </p:txBody>
      </p:sp>
      <p:sp>
        <p:nvSpPr>
          <p:cNvPr id="116" name="Text Placeholder 92">
            <a:extLst>
              <a:ext uri="{FF2B5EF4-FFF2-40B4-BE49-F238E27FC236}">
                <a16:creationId xmlns:a16="http://schemas.microsoft.com/office/drawing/2014/main" id="{358A9693-91C8-4CDB-AC04-2FE5D32AC5C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510556" y="3286645"/>
            <a:ext cx="1347519" cy="191562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endParaRPr lang="ru-RU" dirty="0"/>
          </a:p>
        </p:txBody>
      </p:sp>
      <p:sp>
        <p:nvSpPr>
          <p:cNvPr id="117" name="Text Placeholder 92">
            <a:extLst>
              <a:ext uri="{FF2B5EF4-FFF2-40B4-BE49-F238E27FC236}">
                <a16:creationId xmlns:a16="http://schemas.microsoft.com/office/drawing/2014/main" id="{88F651C4-2FDC-4A2D-B5D1-1E752BEBDCF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510555" y="3490326"/>
            <a:ext cx="1347519" cy="796548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Milestone</a:t>
            </a:r>
            <a:br>
              <a:rPr lang="en-US" dirty="0"/>
            </a:br>
            <a:r>
              <a:rPr lang="en-US" dirty="0"/>
              <a:t>description</a:t>
            </a:r>
            <a:endParaRPr lang="ru-RU" dirty="0"/>
          </a:p>
        </p:txBody>
      </p:sp>
      <p:sp>
        <p:nvSpPr>
          <p:cNvPr id="120" name="Text Placeholder 92">
            <a:extLst>
              <a:ext uri="{FF2B5EF4-FFF2-40B4-BE49-F238E27FC236}">
                <a16:creationId xmlns:a16="http://schemas.microsoft.com/office/drawing/2014/main" id="{06775BE6-0710-4B20-8C16-DBF3B866006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31981" y="3574380"/>
            <a:ext cx="1347519" cy="433916"/>
          </a:xfrm>
        </p:spPr>
        <p:txBody>
          <a:bodyPr lIns="18000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PROJECT</a:t>
            </a:r>
            <a:br>
              <a:rPr lang="en-US" dirty="0"/>
            </a:br>
            <a:r>
              <a:rPr lang="en-US" dirty="0"/>
              <a:t>START</a:t>
            </a:r>
          </a:p>
        </p:txBody>
      </p:sp>
      <p:sp>
        <p:nvSpPr>
          <p:cNvPr id="122" name="Text Placeholder 92">
            <a:extLst>
              <a:ext uri="{FF2B5EF4-FFF2-40B4-BE49-F238E27FC236}">
                <a16:creationId xmlns:a16="http://schemas.microsoft.com/office/drawing/2014/main" id="{777F0E57-9D42-4F72-8D6D-4BE03FC71F0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010005" y="5393477"/>
            <a:ext cx="1347519" cy="393143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spcBef>
                <a:spcPts val="200"/>
              </a:spcBef>
              <a:buNone/>
              <a:defRPr sz="3500" b="1">
                <a:solidFill>
                  <a:schemeClr val="tx2">
                    <a:lumMod val="10000"/>
                    <a:lumOff val="90000"/>
                  </a:schemeClr>
                </a:solidFill>
                <a:latin typeface="+mj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Q1</a:t>
            </a:r>
            <a:endParaRPr lang="ru-RU" dirty="0"/>
          </a:p>
        </p:txBody>
      </p:sp>
      <p:sp>
        <p:nvSpPr>
          <p:cNvPr id="123" name="Text Placeholder 92">
            <a:extLst>
              <a:ext uri="{FF2B5EF4-FFF2-40B4-BE49-F238E27FC236}">
                <a16:creationId xmlns:a16="http://schemas.microsoft.com/office/drawing/2014/main" id="{AC38C51F-FEF5-4ABC-A91E-2BEAAD0B16E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010005" y="5903775"/>
            <a:ext cx="1347519" cy="48567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200"/>
              </a:spcBef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Quarter goals description</a:t>
            </a:r>
            <a:endParaRPr lang="ru-RU" dirty="0"/>
          </a:p>
        </p:txBody>
      </p:sp>
      <p:sp>
        <p:nvSpPr>
          <p:cNvPr id="124" name="Text Placeholder 92">
            <a:extLst>
              <a:ext uri="{FF2B5EF4-FFF2-40B4-BE49-F238E27FC236}">
                <a16:creationId xmlns:a16="http://schemas.microsoft.com/office/drawing/2014/main" id="{89620B00-4C09-4C77-BB19-F22F0928D3A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286861" y="5411487"/>
            <a:ext cx="1347519" cy="393143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spcBef>
                <a:spcPts val="200"/>
              </a:spcBef>
              <a:buNone/>
              <a:defRPr sz="3500" b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Q2</a:t>
            </a:r>
            <a:endParaRPr lang="ru-RU" dirty="0"/>
          </a:p>
        </p:txBody>
      </p:sp>
      <p:sp>
        <p:nvSpPr>
          <p:cNvPr id="125" name="Text Placeholder 92">
            <a:extLst>
              <a:ext uri="{FF2B5EF4-FFF2-40B4-BE49-F238E27FC236}">
                <a16:creationId xmlns:a16="http://schemas.microsoft.com/office/drawing/2014/main" id="{7F740E72-128A-47CB-944C-6364E308697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286861" y="5921785"/>
            <a:ext cx="1347519" cy="48567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200"/>
              </a:spcBef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Quarter goals description</a:t>
            </a:r>
            <a:endParaRPr lang="ru-RU" dirty="0"/>
          </a:p>
        </p:txBody>
      </p:sp>
      <p:sp>
        <p:nvSpPr>
          <p:cNvPr id="126" name="Text Placeholder 92">
            <a:extLst>
              <a:ext uri="{FF2B5EF4-FFF2-40B4-BE49-F238E27FC236}">
                <a16:creationId xmlns:a16="http://schemas.microsoft.com/office/drawing/2014/main" id="{9A2F611C-4E32-4954-A71A-9D325D3635F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563717" y="5394195"/>
            <a:ext cx="1347519" cy="393143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spcBef>
                <a:spcPts val="200"/>
              </a:spcBef>
              <a:buNone/>
              <a:defRPr sz="3500" b="1">
                <a:solidFill>
                  <a:schemeClr val="accent2">
                    <a:lumMod val="10000"/>
                    <a:lumOff val="90000"/>
                  </a:schemeClr>
                </a:solidFill>
                <a:latin typeface="+mj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Q3</a:t>
            </a:r>
            <a:endParaRPr lang="ru-RU" dirty="0"/>
          </a:p>
        </p:txBody>
      </p:sp>
      <p:sp>
        <p:nvSpPr>
          <p:cNvPr id="127" name="Text Placeholder 92">
            <a:extLst>
              <a:ext uri="{FF2B5EF4-FFF2-40B4-BE49-F238E27FC236}">
                <a16:creationId xmlns:a16="http://schemas.microsoft.com/office/drawing/2014/main" id="{6BECFCA3-3003-4E1C-B95A-77F0E24555D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63717" y="5904493"/>
            <a:ext cx="1347519" cy="48567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200"/>
              </a:spcBef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Quarter goals description</a:t>
            </a:r>
            <a:endParaRPr lang="ru-RU" dirty="0"/>
          </a:p>
        </p:txBody>
      </p:sp>
      <p:sp>
        <p:nvSpPr>
          <p:cNvPr id="128" name="Text Placeholder 92">
            <a:extLst>
              <a:ext uri="{FF2B5EF4-FFF2-40B4-BE49-F238E27FC236}">
                <a16:creationId xmlns:a16="http://schemas.microsoft.com/office/drawing/2014/main" id="{ADC5ADB7-1218-43F3-8DF4-23F099ECCEB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840572" y="5411487"/>
            <a:ext cx="1347519" cy="393143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spcBef>
                <a:spcPts val="200"/>
              </a:spcBef>
              <a:buNone/>
              <a:defRPr sz="3500" b="1">
                <a:solidFill>
                  <a:schemeClr val="accent4">
                    <a:lumMod val="10000"/>
                    <a:lumOff val="90000"/>
                  </a:schemeClr>
                </a:solidFill>
                <a:latin typeface="+mj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Q4</a:t>
            </a:r>
            <a:endParaRPr lang="ru-RU" dirty="0"/>
          </a:p>
        </p:txBody>
      </p:sp>
      <p:sp>
        <p:nvSpPr>
          <p:cNvPr id="129" name="Text Placeholder 92">
            <a:extLst>
              <a:ext uri="{FF2B5EF4-FFF2-40B4-BE49-F238E27FC236}">
                <a16:creationId xmlns:a16="http://schemas.microsoft.com/office/drawing/2014/main" id="{371EA831-AF53-4C92-875F-48C5C459B32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840572" y="5921785"/>
            <a:ext cx="1347519" cy="48567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200"/>
              </a:spcBef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>
              <a:defRPr b="1">
                <a:solidFill>
                  <a:schemeClr val="accent2"/>
                </a:solidFill>
                <a:latin typeface="+mj-lt"/>
              </a:defRPr>
            </a:lvl2pPr>
            <a:lvl3pPr>
              <a:defRPr b="1">
                <a:solidFill>
                  <a:schemeClr val="accent2"/>
                </a:solidFill>
                <a:latin typeface="+mj-lt"/>
              </a:defRPr>
            </a:lvl3pPr>
            <a:lvl4pPr>
              <a:defRPr b="1">
                <a:solidFill>
                  <a:schemeClr val="accent2"/>
                </a:solidFill>
                <a:latin typeface="+mj-lt"/>
              </a:defRPr>
            </a:lvl4pPr>
            <a:lvl5pPr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Quarter goals description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976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320918" y="274319"/>
            <a:ext cx="11691082" cy="60399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132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0" tIns="0" rIns="61200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Drag &amp; Drop Your </a:t>
            </a:r>
            <a:br>
              <a:rPr lang="en-US" dirty="0"/>
            </a:br>
            <a:r>
              <a:rPr lang="en-US" dirty="0"/>
              <a:t>Background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solidFill>
            <a:schemeClr val="accent4">
              <a:lumMod val="75000"/>
              <a:alpha val="70000"/>
            </a:schemeClr>
          </a:solidFill>
        </p:spPr>
        <p:txBody>
          <a:bodyPr lIns="1116000" rIns="180000" bIns="756000" anchor="ctr"/>
          <a:lstStyle>
            <a:lvl1pPr algn="l">
              <a:lnSpc>
                <a:spcPct val="65000"/>
              </a:lnSpc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ln>
            <a:noFill/>
          </a:ln>
        </p:spPr>
        <p:txBody>
          <a:bodyPr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ln>
            <a:noFill/>
          </a:ln>
        </p:spPr>
        <p:txBody>
          <a:bodyPr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</p:spPr>
        <p:txBody>
          <a:bodyPr anchor="t"/>
          <a:lstStyle>
            <a:lvl1pPr marL="0" indent="0">
              <a:buNone/>
              <a:defRPr sz="1000" i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253354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6842004" y="1078992"/>
            <a:ext cx="3988092" cy="41713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36EC88-225C-DD2C-B159-7F583527FE0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1F2C5EC-7D25-7C6E-87C2-17B2B92F7A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1" y="320040"/>
            <a:ext cx="525780" cy="5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5A479F-DD2C-4BAA-A3BD-AE485D5F249F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349874" y="6319050"/>
            <a:ext cx="532572" cy="5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sllc.net/items/lead-auditor-certification-management-system-whitepape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28421-8743-DA4E-89AB-7FEDEA28D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856" y="802640"/>
            <a:ext cx="8678194" cy="978729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Proposed Strategy – Performance Improvement and Quality Assurance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A36A7-3C9C-4348-B7F9-F09A8B29C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1" y="4062827"/>
            <a:ext cx="5440514" cy="978729"/>
          </a:xfrm>
        </p:spPr>
        <p:txBody>
          <a:bodyPr/>
          <a:lstStyle/>
          <a:p>
            <a:r>
              <a:rPr lang="en-US" dirty="0"/>
              <a:t>Harry Rice</a:t>
            </a:r>
          </a:p>
        </p:txBody>
      </p:sp>
      <p:pic>
        <p:nvPicPr>
          <p:cNvPr id="5" name="Picture 4" descr="A picture containing person, person, indoor, posing&#10;&#10;Description automatically generated">
            <a:extLst>
              <a:ext uri="{FF2B5EF4-FFF2-40B4-BE49-F238E27FC236}">
                <a16:creationId xmlns:a16="http://schemas.microsoft.com/office/drawing/2014/main" id="{D62659DA-4AAD-4DF0-A7B4-EC619F58C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36" y="4651000"/>
            <a:ext cx="1404360" cy="14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0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D6907-6BF6-DB47-03D1-F3C87AB17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QAPD to Contract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67E025D-9EF7-782F-1A63-92404C0F02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947154"/>
              </p:ext>
            </p:extLst>
          </p:nvPr>
        </p:nvGraphicFramePr>
        <p:xfrm>
          <a:off x="1527175" y="801688"/>
          <a:ext cx="9163050" cy="562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525063" imgH="6483301" progId="Word.Document.12">
                  <p:embed/>
                </p:oleObj>
              </mc:Choice>
              <mc:Fallback>
                <p:oleObj name="Document" r:id="rId2" imgW="10525063" imgH="6483301" progId="Word.Documen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67E025D-9EF7-782F-1A63-92404C0F02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7175" y="801688"/>
                        <a:ext cx="9163050" cy="562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7341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7580F0-39AB-40C5-58E9-7DE11FD4CA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87" b="1387"/>
          <a:stretch/>
        </p:blipFill>
        <p:spPr>
          <a:xfrm>
            <a:off x="0" y="168951"/>
            <a:ext cx="11388436" cy="598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94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F7580F0-39AB-40C5-58E9-7DE11FD4C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863"/>
          <a:stretch/>
        </p:blipFill>
        <p:spPr>
          <a:xfrm>
            <a:off x="0" y="363255"/>
            <a:ext cx="11318344" cy="48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62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A3E9A461-BD4A-1860-E367-9A91DB6DC9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794"/>
          <a:stretch/>
        </p:blipFill>
        <p:spPr>
          <a:xfrm>
            <a:off x="274320" y="428635"/>
            <a:ext cx="11312843" cy="5489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219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A3E9A461-BD4A-1860-E367-9A91DB6DC9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" t="370" r="-122" b="12896"/>
          <a:stretch/>
        </p:blipFill>
        <p:spPr>
          <a:xfrm>
            <a:off x="274321" y="450273"/>
            <a:ext cx="11155679" cy="5874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340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456246-7B02-4C42-A2AE-EAC256C89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808186"/>
            <a:ext cx="4207597" cy="370166"/>
          </a:xfrm>
        </p:spPr>
        <p:txBody>
          <a:bodyPr/>
          <a:lstStyle/>
          <a:p>
            <a:r>
              <a:rPr lang="en-US" dirty="0"/>
              <a:t>Model for Improvement Processes - PDPC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26E72-7D09-4DCD-B847-82BE9B243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A8F1D4-DD9A-401F-97CC-CF5B66438AC9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A$2:$B$27" spid="_x0000_s16387"/>
              </a:ext>
            </a:extLst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4977" y="257562"/>
            <a:ext cx="5845217" cy="63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237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456246-7B02-4C42-A2AE-EAC256C89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4713624" cy="370166"/>
          </a:xfrm>
        </p:spPr>
        <p:txBody>
          <a:bodyPr/>
          <a:lstStyle/>
          <a:p>
            <a:r>
              <a:rPr lang="en-US" dirty="0"/>
              <a:t>Model for Improvement Processes - 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26E72-7D09-4DCD-B847-82BE9B243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FAB641-DE40-4F79-BA3B-16D4044B31EC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A$2:$B$41" spid="_x0000_s17410"/>
              </a:ext>
            </a:extLst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0812" y="239330"/>
            <a:ext cx="4713624" cy="63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97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A9F6DB2-4655-7CCC-C07E-73FB290ED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523" y="0"/>
            <a:ext cx="9403333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33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E1990-D2C5-32CD-DE0E-51447D3BD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535531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0B1A8-354A-3C37-37A1-D6307E09B95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Related Education &amp; Experience</a:t>
            </a:r>
          </a:p>
          <a:p>
            <a:r>
              <a:rPr lang="en-US" dirty="0"/>
              <a:t>Career Roadmap</a:t>
            </a:r>
          </a:p>
        </p:txBody>
      </p:sp>
    </p:spTree>
    <p:extLst>
      <p:ext uri="{BB962C8B-B14F-4D97-AF65-F5344CB8AC3E}">
        <p14:creationId xmlns:p14="http://schemas.microsoft.com/office/powerpoint/2010/main" val="4150957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7C53-C8DF-E04D-9EEE-DD5223F5B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Background: Related Education &amp;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34622-3480-D148-B6E3-95CBC1C75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630" y="1065321"/>
            <a:ext cx="6301539" cy="5379868"/>
          </a:xfrm>
        </p:spPr>
        <p:txBody>
          <a:bodyPr/>
          <a:lstStyle/>
          <a:p>
            <a:r>
              <a:rPr lang="en-US" sz="1800" u="sng" dirty="0"/>
              <a:t>Veteran</a:t>
            </a:r>
            <a:r>
              <a:rPr lang="en-US" sz="1800" dirty="0"/>
              <a:t> of the US Navy Nuclear Submarine Service: Qualified as Operator &amp; Supervisor on (7) NPPs; Prototype Instructor; Advanced Engineering School Development Specialist</a:t>
            </a:r>
          </a:p>
          <a:p>
            <a:r>
              <a:rPr lang="en-US" sz="1800" u="sng" dirty="0"/>
              <a:t>DOE</a:t>
            </a:r>
            <a:r>
              <a:rPr lang="en-US" sz="1800" dirty="0"/>
              <a:t>: Inventor of the Computerized Training Management System (CTMS); Winner of the DOE TRADE Award for Excellence </a:t>
            </a:r>
          </a:p>
          <a:p>
            <a:r>
              <a:rPr lang="en-US" sz="1800" u="sng" dirty="0"/>
              <a:t>Commercial Nuclear Power Plant (NPP)</a:t>
            </a:r>
            <a:r>
              <a:rPr lang="en-US" sz="1800" dirty="0"/>
              <a:t>: Developer of Technical Training Programs for INPO Accreditation </a:t>
            </a:r>
          </a:p>
          <a:p>
            <a:r>
              <a:rPr lang="en-US" sz="1800" u="sng" dirty="0"/>
              <a:t>Small Business</a:t>
            </a:r>
            <a:r>
              <a:rPr lang="en-US" sz="1800" dirty="0"/>
              <a:t> Executive, Development Specialist: 8(a), Minority-Owned Business, GSA Contracts</a:t>
            </a:r>
          </a:p>
          <a:p>
            <a:r>
              <a:rPr lang="en-US" sz="1800" u="sng" dirty="0"/>
              <a:t>DOE</a:t>
            </a:r>
            <a:r>
              <a:rPr lang="en-US" sz="1800" dirty="0"/>
              <a:t>: Nuclear Waste Treatment Plants; Developer of Technical Training Programs, QMS Toolsets</a:t>
            </a:r>
          </a:p>
          <a:p>
            <a:r>
              <a:rPr lang="en-US" sz="1800" u="sng" dirty="0"/>
              <a:t>Robotics</a:t>
            </a:r>
            <a:r>
              <a:rPr lang="en-US" sz="1800" dirty="0"/>
              <a:t>: Automotive Manufacture; Autonomous Vehicles: Model QMS/SMS/LMS builder</a:t>
            </a:r>
          </a:p>
          <a:p>
            <a:endParaRPr lang="en-US" sz="1800" dirty="0"/>
          </a:p>
        </p:txBody>
      </p:sp>
      <p:sp>
        <p:nvSpPr>
          <p:cNvPr id="47" name="Round Diagonal Corner Rectangle 46">
            <a:extLst>
              <a:ext uri="{FF2B5EF4-FFF2-40B4-BE49-F238E27FC236}">
                <a16:creationId xmlns:a16="http://schemas.microsoft.com/office/drawing/2014/main" id="{BEDDA5D1-82C1-7744-9D8E-ABD03778702D}"/>
              </a:ext>
            </a:extLst>
          </p:cNvPr>
          <p:cNvSpPr/>
          <p:nvPr/>
        </p:nvSpPr>
        <p:spPr>
          <a:xfrm>
            <a:off x="6621168" y="1667343"/>
            <a:ext cx="5434843" cy="4916337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8D4B048C-4AB0-9B4B-B41C-0D30FC82799A}"/>
              </a:ext>
            </a:extLst>
          </p:cNvPr>
          <p:cNvSpPr txBox="1">
            <a:spLocks/>
          </p:cNvSpPr>
          <p:nvPr/>
        </p:nvSpPr>
        <p:spPr bwMode="auto">
          <a:xfrm>
            <a:off x="6956872" y="1800225"/>
            <a:ext cx="4763435" cy="464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New Nuclear Power Plants: Implemented the technical training resources to bring Shoreham NPS to Low-Power Testing; Provided Inspection, Test, Analysis, and Acceptance Criteria to bring Vogtle Units #3 &amp; 4 to Readiness for NRC Evaluation</a:t>
            </a:r>
          </a:p>
          <a:p>
            <a:pPr marL="0" indent="0">
              <a:buNone/>
            </a:pPr>
            <a:r>
              <a:rPr lang="en-US" sz="1400" b="1" dirty="0"/>
              <a:t>DOE Research Facilities: BNL – HFBR (like the HFIR) Implemented the technical training for roles operate, maintain, and experiment </a:t>
            </a:r>
          </a:p>
          <a:p>
            <a:pPr marL="0" indent="0">
              <a:buNone/>
            </a:pPr>
            <a:r>
              <a:rPr lang="en-US" sz="1400" b="1" dirty="0"/>
              <a:t>Innovation and Invention: Rural communities emergency response capability enhancements,  eHealth initiatives</a:t>
            </a:r>
          </a:p>
          <a:p>
            <a:pPr marL="0" indent="0">
              <a:buNone/>
            </a:pPr>
            <a:r>
              <a:rPr lang="en-US" sz="1400" b="1" dirty="0"/>
              <a:t>Performance Assurance: Cross-functional process improvement team builder and leader, enabling intranet for dashboarding and reporting</a:t>
            </a:r>
          </a:p>
          <a:p>
            <a:pPr marL="0" indent="0">
              <a:buNone/>
            </a:pPr>
            <a:r>
              <a:rPr lang="en-US" sz="1400" b="1" dirty="0"/>
              <a:t>Quality: Quality Management Systems leadership for the selection, tailoring, development, implementation, and evaluation to satisfy the highest regulatory, corporate, and customer (contracts) requirements across all functional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452FE-C0E7-4731-8F06-E1D5C478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CAREER ROADMAP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23FEC-8B17-4CEF-8511-A8C353CA4D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 Hybrid – Working on Both Sides of the Invoice</a:t>
            </a:r>
            <a:endParaRPr lang="ru-RU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C721F0F-C4C5-492F-9B33-186C050C8C2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US" dirty="0"/>
              <a:t>CAREER</a:t>
            </a:r>
          </a:p>
          <a:p>
            <a:r>
              <a:rPr lang="en-US" dirty="0"/>
              <a:t>START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6FFD6-9D44-41DB-AAC1-CD1F8CD34A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5212" y="4480761"/>
            <a:ext cx="512064" cy="511200"/>
          </a:xfrm>
        </p:spPr>
        <p:txBody>
          <a:bodyPr/>
          <a:lstStyle/>
          <a:p>
            <a:r>
              <a:rPr lang="en-US" dirty="0"/>
              <a:t>DEC</a:t>
            </a:r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81C728-63C0-455D-83A0-AAEFA4662C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93789" y="4480761"/>
            <a:ext cx="512064" cy="511200"/>
          </a:xfrm>
        </p:spPr>
        <p:txBody>
          <a:bodyPr/>
          <a:lstStyle/>
          <a:p>
            <a:r>
              <a:rPr lang="en-US" dirty="0"/>
              <a:t>1974</a:t>
            </a:r>
            <a:endParaRPr lang="ru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EABBA18-E17D-48CF-9E66-669FB88E847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MILESTONE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F7D1B6F-BF88-4A62-A7E4-C4BF285B3D0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77934" y="2050924"/>
            <a:ext cx="1347519" cy="4856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Youngest Navy Nuclear Operator</a:t>
            </a:r>
            <a:endParaRPr lang="ru-R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C7194FB-73D5-401F-B211-EAB60F245F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1980</a:t>
            </a:r>
            <a:endParaRPr lang="ru-RU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EF89BDD-F9DD-4083-B77B-BF62328A6F8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021221" y="2563689"/>
            <a:ext cx="1347519" cy="191562"/>
          </a:xfrm>
        </p:spPr>
        <p:txBody>
          <a:bodyPr>
            <a:normAutofit lnSpcReduction="10000"/>
          </a:bodyPr>
          <a:lstStyle/>
          <a:p>
            <a:r>
              <a:rPr lang="en-US"/>
              <a:t>MILESTONE</a:t>
            </a:r>
            <a:endParaRPr lang="ru-RU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5621E29-192A-4528-B710-9D55A7F783F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Youngest CPO (E-7) SDRO, EWS</a:t>
            </a:r>
            <a:endParaRPr lang="ru-R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1EEC145-CEE8-40E6-BD87-A2190560F3A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1982</a:t>
            </a:r>
            <a:endParaRPr lang="ru-RU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CEA1889-172C-4FCD-910E-E71E74CAC2A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MILESTONE</a:t>
            </a:r>
            <a:endParaRPr lang="ru-RU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158D08CC-1725-454B-A8D9-6F3CAF5458B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First SAT method in Advanced Eng. Schools</a:t>
            </a:r>
            <a:endParaRPr lang="ru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DD5136-63CE-40C2-B92D-B35A783C3E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1988</a:t>
            </a:r>
            <a:endParaRPr lang="ru-RU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C256C0A-79CA-475F-AC8B-ADBD1785D99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MILESTONE</a:t>
            </a:r>
            <a:endParaRPr lang="ru-RU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52EFE12-C208-47B2-99E4-9B42D2DE180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SNPS NPP Supervisor, BS Equivalency</a:t>
            </a:r>
            <a:endParaRPr lang="ru-R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969D070-CF40-4F0C-9A6E-9F65C13F5DF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1993</a:t>
            </a:r>
            <a:endParaRPr lang="ru-RU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0FF3EA77-78AC-4A32-9E95-D54A064A152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MILESTONE</a:t>
            </a:r>
            <a:endParaRPr lang="ru-RU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5C0CE2F-CCF4-49B6-A2B1-038291D2996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I&amp;C &amp; Electrical Technical Training Program INPO Accreditation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3ABDA7-ECC3-448C-90A5-2A1F1AAE8D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1995</a:t>
            </a:r>
            <a:endParaRPr lang="ru-RU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3F7174F-B6BB-43BB-AF0F-2C462B459F3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MILESTONE</a:t>
            </a:r>
            <a:endParaRPr lang="ru-RU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D73B479-D4D7-48DD-97F6-410DA3B9DAE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>
            <a:normAutofit fontScale="92500"/>
          </a:bodyPr>
          <a:lstStyle/>
          <a:p>
            <a:pPr marL="171450" indent="-171450">
              <a:buFontTx/>
              <a:buChar char="-"/>
            </a:pPr>
            <a:r>
              <a:rPr lang="en-US" dirty="0"/>
              <a:t>CTMS –</a:t>
            </a:r>
          </a:p>
          <a:p>
            <a:r>
              <a:rPr lang="en-US" dirty="0"/>
              <a:t>DOE TRADE Award &amp; Patent</a:t>
            </a:r>
            <a:endParaRPr lang="ru-R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9776AC-BBEA-45A2-8614-267670F3238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2000</a:t>
            </a:r>
            <a:endParaRPr lang="ru-RU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E4DCCF7-7042-436D-AF12-634457F6146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MILESTONE</a:t>
            </a:r>
            <a:endParaRPr lang="ru-RU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FE5C03B-8762-4321-B6D1-447FEBD43A7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VP, IT Business Dev. $2M-to – $7M</a:t>
            </a:r>
            <a:endParaRPr lang="ru-R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DE26A9-98E4-4278-9CCA-FDF80D7BCB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2008</a:t>
            </a:r>
            <a:endParaRPr lang="ru-RU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0524F03-867F-4C67-853A-F1E9F715E3F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MILESTONE</a:t>
            </a:r>
            <a:endParaRPr lang="ru-RU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2ACB901-D155-48CD-98EF-6336E700CD5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Licensed Professional Consultant</a:t>
            </a:r>
            <a:endParaRPr lang="ru-R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45B16A7-66D7-491E-B411-35DE633BF02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2010</a:t>
            </a:r>
            <a:endParaRPr lang="ru-RU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0DD0D442-57A3-48A3-9B81-C55887F870E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MILESTONE</a:t>
            </a:r>
            <a:endParaRPr lang="ru-RU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354A0F72-4E6E-492E-AAF3-F8B8683387B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968286" y="3471275"/>
            <a:ext cx="1347519" cy="558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CMMS, ISMS, and QMS for DOE/DOD Systems</a:t>
            </a:r>
            <a:endParaRPr lang="ru-RU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D7A67F9-07A4-4887-965F-8C865CFFF17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2013</a:t>
            </a:r>
            <a:endParaRPr lang="ru-RU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5B38C21-816E-4C71-811F-F06E292FABA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MILESTONE</a:t>
            </a:r>
            <a:endParaRPr lang="ru-RU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41275A9-F4C0-436F-AAEE-F5CCCE2F88C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200+ DCS built, installed, tested, 1st NRC SER</a:t>
            </a:r>
            <a:endParaRPr lang="ru-R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F98D2FA-E493-4101-AD52-A047BD3A9EE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2017</a:t>
            </a:r>
            <a:endParaRPr lang="ru-RU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2762CDA7-30BF-4CCA-8854-A0EEDE3E0D3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MILESTONE</a:t>
            </a:r>
            <a:endParaRPr lang="ru-RU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0953346-F1A1-48E5-85E1-54BA3A31F57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>
            <a:normAutofit/>
          </a:bodyPr>
          <a:lstStyle/>
          <a:p>
            <a:r>
              <a:rPr lang="en-US" dirty="0"/>
              <a:t>AP1000 EPC ITAAC/QMS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EE1927-7D1B-4EF8-8D12-044F213355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28131" y="4480330"/>
            <a:ext cx="512064" cy="548640"/>
          </a:xfrm>
        </p:spPr>
        <p:txBody>
          <a:bodyPr/>
          <a:lstStyle/>
          <a:p>
            <a:r>
              <a:rPr lang="en-US" dirty="0"/>
              <a:t>2022</a:t>
            </a:r>
            <a:endParaRPr lang="ru-RU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FE7C6AB-DD13-4671-966D-83BF4BD955B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MILESTONE</a:t>
            </a:r>
            <a:endParaRPr lang="ru-RU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77BD84B-9CE2-41AD-A597-CDBBBC4F17C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0510556" y="3490326"/>
            <a:ext cx="1347518" cy="81525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T1 - ISO 9001 QMS Recert.,</a:t>
            </a:r>
          </a:p>
          <a:p>
            <a:r>
              <a:rPr lang="en-US" dirty="0"/>
              <a:t>SCADA,</a:t>
            </a:r>
          </a:p>
          <a:p>
            <a:r>
              <a:rPr lang="en-US" dirty="0"/>
              <a:t>AM OEM - QMS/SMS/LMS Model</a:t>
            </a:r>
            <a:endParaRPr lang="ru-RU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54C0AF05-A269-45EE-929A-BC26018538E5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US" dirty="0"/>
              <a:t>USN (SS)</a:t>
            </a:r>
            <a:endParaRPr lang="ru-RU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FBB7DB41-9F3A-4BC3-96E0-82A50F4A891A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2010005" y="6166602"/>
            <a:ext cx="1347519" cy="4856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Military Career Goal</a:t>
            </a:r>
          </a:p>
          <a:p>
            <a:r>
              <a:rPr lang="en-US" dirty="0"/>
              <a:t>(got 12 years into)</a:t>
            </a:r>
            <a:endParaRPr lang="ru-RU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D8E57D63-075B-4DE0-9ADB-263C468EBD7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n-US" dirty="0"/>
              <a:t>NPP/</a:t>
            </a:r>
          </a:p>
          <a:p>
            <a:r>
              <a:rPr lang="en-US" dirty="0"/>
              <a:t>DOE</a:t>
            </a:r>
            <a:endParaRPr lang="ru-RU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F4AB781-3AFC-4DBB-9677-015AC896EC42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4286861" y="6134443"/>
            <a:ext cx="1347519" cy="485673"/>
          </a:xfrm>
        </p:spPr>
        <p:txBody>
          <a:bodyPr>
            <a:normAutofit fontScale="92500"/>
          </a:bodyPr>
          <a:lstStyle/>
          <a:p>
            <a:r>
              <a:rPr lang="en-US" dirty="0"/>
              <a:t>New Reactor Build /</a:t>
            </a:r>
          </a:p>
          <a:p>
            <a:r>
              <a:rPr lang="en-US" dirty="0"/>
              <a:t>Experimental Reactor</a:t>
            </a:r>
            <a:endParaRPr lang="ru-RU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24F6810E-C12A-46BE-A784-B3DDA61EAC4C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n-US" dirty="0"/>
              <a:t>SBA</a:t>
            </a:r>
            <a:endParaRPr lang="ru-RU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0D19C2C1-9969-4248-BF4B-BF5599A3C0B3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8840572" y="5345895"/>
            <a:ext cx="1347519" cy="583028"/>
          </a:xfrm>
        </p:spPr>
        <p:txBody>
          <a:bodyPr/>
          <a:lstStyle/>
          <a:p>
            <a:r>
              <a:rPr lang="en-US" sz="2400" dirty="0"/>
              <a:t>DOE/ OEM/ NPP</a:t>
            </a:r>
            <a:endParaRPr lang="ru-RU" sz="2400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EFC6D6E6-DB64-4B9B-82B3-17EAC1740B00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840572" y="6134443"/>
            <a:ext cx="1347519" cy="583029"/>
          </a:xfrm>
        </p:spPr>
        <p:txBody>
          <a:bodyPr>
            <a:normAutofit/>
          </a:bodyPr>
          <a:lstStyle/>
          <a:p>
            <a:r>
              <a:rPr lang="en-US" dirty="0"/>
              <a:t>WM Facilities, </a:t>
            </a:r>
          </a:p>
          <a:p>
            <a:r>
              <a:rPr lang="en-US" dirty="0"/>
              <a:t>DCS Design/Mfg., </a:t>
            </a:r>
          </a:p>
          <a:p>
            <a:r>
              <a:rPr lang="en-US" dirty="0"/>
              <a:t>NPP EPC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83DFEE20-4206-8770-3AFC-A9621A473D57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6563717" y="5904493"/>
            <a:ext cx="1347519" cy="71562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Information Technology, Safety,  Health Science, Finance &amp; Insurance</a:t>
            </a:r>
          </a:p>
        </p:txBody>
      </p:sp>
      <p:sp>
        <p:nvSpPr>
          <p:cNvPr id="52" name="Text Placeholder 41">
            <a:extLst>
              <a:ext uri="{FF2B5EF4-FFF2-40B4-BE49-F238E27FC236}">
                <a16:creationId xmlns:a16="http://schemas.microsoft.com/office/drawing/2014/main" id="{617303FB-338E-4164-E465-03D50B4C348B}"/>
              </a:ext>
            </a:extLst>
          </p:cNvPr>
          <p:cNvSpPr txBox="1">
            <a:spLocks/>
          </p:cNvSpPr>
          <p:nvPr/>
        </p:nvSpPr>
        <p:spPr bwMode="auto">
          <a:xfrm>
            <a:off x="10353675" y="5203716"/>
            <a:ext cx="1504399" cy="128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Next</a:t>
            </a:r>
            <a:r>
              <a:rPr lang="en-US" dirty="0"/>
              <a:t>:</a:t>
            </a:r>
          </a:p>
          <a:p>
            <a:pPr algn="r"/>
            <a:r>
              <a:rPr lang="en-US" dirty="0"/>
              <a:t>RMS/QMS/SMS/LMS “SYSTEM OF SYSTEMS” MODEL EXERCISED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32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7" grpId="0" build="p"/>
      <p:bldP spid="35" grpId="0" build="p"/>
      <p:bldP spid="21" grpId="0" build="p"/>
      <p:bldP spid="29" grpId="0" build="p"/>
      <p:bldP spid="37" grpId="0" build="p"/>
      <p:bldP spid="23" grpId="0" build="p"/>
      <p:bldP spid="31" grpId="0" build="p"/>
      <p:bldP spid="39" grpId="0" build="p"/>
      <p:bldP spid="25" grpId="0" build="p"/>
      <p:bldP spid="33" grpId="0" build="p"/>
      <p:bldP spid="41" grpId="0" build="p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53FB-2A4B-523E-AE7D-C6A3BBBA7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9" y="1210708"/>
            <a:ext cx="5413469" cy="978729"/>
          </a:xfrm>
        </p:spPr>
        <p:txBody>
          <a:bodyPr/>
          <a:lstStyle/>
          <a:p>
            <a:r>
              <a:rPr lang="en-US" dirty="0"/>
              <a:t>Vision for the Management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CD3EC-8CD0-1C39-C1FD-4FAB2E150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266951"/>
            <a:ext cx="5431021" cy="2890976"/>
          </a:xfrm>
        </p:spPr>
        <p:txBody>
          <a:bodyPr/>
          <a:lstStyle/>
          <a:p>
            <a:r>
              <a:rPr lang="en-US" dirty="0"/>
              <a:t>Cross-functional process improvement team participation</a:t>
            </a:r>
          </a:p>
          <a:p>
            <a:r>
              <a:rPr lang="en-US" dirty="0"/>
              <a:t>Mapping the processes</a:t>
            </a:r>
          </a:p>
          <a:p>
            <a:r>
              <a:rPr lang="en-US" dirty="0"/>
              <a:t>Seamless/streamlined workflows with toolsets for contract assurance metrics and trend analyses</a:t>
            </a:r>
          </a:p>
          <a:p>
            <a:r>
              <a:rPr lang="en-US" dirty="0"/>
              <a:t>Common Platform across Management System Owners on the intranet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2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0D3CF9-1BF7-64C5-C1C7-A2CE8B9C8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CFPIT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F137C-A111-2549-8ACB-5FBFAD824D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Perform gap analysis on the implementation of Orders, Directives, Regulations, and adopted Standards</a:t>
            </a:r>
          </a:p>
          <a:p>
            <a:r>
              <a:rPr lang="en-US" dirty="0"/>
              <a:t>Recruit Process Owner and SME role owners for all functions</a:t>
            </a:r>
          </a:p>
          <a:p>
            <a:r>
              <a:rPr lang="en-US" dirty="0"/>
              <a:t>Develop a cross-organization PAQ maintenance / improvement plan with a roster and schedule</a:t>
            </a:r>
          </a:p>
          <a:p>
            <a:r>
              <a:rPr lang="en-US" dirty="0"/>
              <a:t>Charter Boards/ Committees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6473A-84A2-29A8-79A1-C341423BF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Mapping processes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A6D727-95A4-412A-F8B2-D79EADE4416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Carry the QAP through to the requirements of the contracts</a:t>
            </a:r>
          </a:p>
          <a:p>
            <a:r>
              <a:rPr lang="en-US" dirty="0"/>
              <a:t>Define and document processes</a:t>
            </a:r>
          </a:p>
          <a:p>
            <a:r>
              <a:rPr lang="en-US" dirty="0"/>
              <a:t>Determine interfaces and protocols used to cross swimlanes in each process and externally</a:t>
            </a:r>
          </a:p>
          <a:p>
            <a:r>
              <a:rPr lang="en-US" dirty="0"/>
              <a:t>Establish OKRs, KPIs to assess effectiveness and efficiency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725F4B-FF38-9CF8-7BC7-BC72CAC6F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Workflows with toolsets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E3369-19B5-BA45-54B8-FFFC9F30B0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12952" y="1527047"/>
            <a:ext cx="2864755" cy="5166715"/>
          </a:xfrm>
        </p:spPr>
        <p:txBody>
          <a:bodyPr/>
          <a:lstStyle/>
          <a:p>
            <a:r>
              <a:rPr lang="en-US" dirty="0"/>
              <a:t>Management system owners self-assess for linking functions cross-organizationally with a toolset</a:t>
            </a:r>
          </a:p>
          <a:p>
            <a:r>
              <a:rPr lang="en-US" dirty="0"/>
              <a:t>DCRMs assessed for centralized “Source of Truth” tool</a:t>
            </a:r>
          </a:p>
          <a:p>
            <a:r>
              <a:rPr lang="en-US" dirty="0"/>
              <a:t>Dashboarding tool for OKRs and KPIs</a:t>
            </a:r>
          </a:p>
          <a:p>
            <a:r>
              <a:rPr lang="en-US" dirty="0"/>
              <a:t>Reporting tool</a:t>
            </a:r>
          </a:p>
          <a:p>
            <a:r>
              <a:rPr lang="en-US" dirty="0"/>
              <a:t>Self-assessment/ Management Assessment tool</a:t>
            </a:r>
          </a:p>
          <a:p>
            <a:r>
              <a:rPr lang="en-US" dirty="0"/>
              <a:t>Assessment scheduling and documenting tool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6EBB7F5-BDC7-8CD2-13AC-76D0648E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9" y="365857"/>
            <a:ext cx="10418330" cy="424732"/>
          </a:xfrm>
        </p:spPr>
        <p:txBody>
          <a:bodyPr/>
          <a:lstStyle/>
          <a:p>
            <a:r>
              <a:rPr lang="en-US" dirty="0"/>
              <a:t>Vision for the Management System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9FCAB7-0372-1CED-C3DA-D334BD8EDD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Common Platform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62D4D27-F51B-9C12-C265-8926D71309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Trending analysis shared on results, evidencing continual improvement</a:t>
            </a:r>
          </a:p>
          <a:p>
            <a:r>
              <a:rPr lang="en-US" dirty="0"/>
              <a:t>Single escalation path for issues management through to any corrective/ preventive action</a:t>
            </a:r>
          </a:p>
          <a:p>
            <a:r>
              <a:rPr lang="en-US" dirty="0"/>
              <a:t>Impact assessment accommodation cross-functionally</a:t>
            </a:r>
          </a:p>
        </p:txBody>
      </p:sp>
    </p:spTree>
    <p:extLst>
      <p:ext uri="{BB962C8B-B14F-4D97-AF65-F5344CB8AC3E}">
        <p14:creationId xmlns:p14="http://schemas.microsoft.com/office/powerpoint/2010/main" val="313551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/>
      <p:bldP spid="4" grpId="0" build="p"/>
      <p:bldP spid="5" grpId="0" build="p"/>
      <p:bldP spid="6" grpId="0" build="p"/>
      <p:bldP spid="7" grpId="0" build="p"/>
      <p:bldP spid="9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F923CFB6-5709-405C-8762-B310D3F2195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0" y="1912620"/>
            <a:ext cx="12192000" cy="303276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17F5BF1-88DB-42F2-98A6-4C7FBFC3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solidFill>
              <a:schemeClr val="bg2"/>
            </a:solidFill>
          </a:ln>
        </p:spPr>
        <p:txBody>
          <a:bodyPr/>
          <a:lstStyle/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E363B-55F5-4528-8A9D-A5D90055CD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Harry Rice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5FEE4F-333C-40EF-B46D-8D25C79C05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harry@picsllc.net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F44DEB-FABF-4ADE-B7EB-29DFAFA3DF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412-525-2847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795760-75DB-4415-BB10-2C6299BBF1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Principal Consultant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F39051-1049-4508-8373-6A289966A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1399" y="2238573"/>
            <a:ext cx="10629202" cy="1190427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bject 7" descr="Beige rectangle">
            <a:extLst>
              <a:ext uri="{FF2B5EF4-FFF2-40B4-BE49-F238E27FC236}">
                <a16:creationId xmlns:a16="http://schemas.microsoft.com/office/drawing/2014/main" id="{2D7851E8-1907-4C8A-A16F-E461B5BFA940}"/>
              </a:ext>
            </a:extLst>
          </p:cNvPr>
          <p:cNvSpPr/>
          <p:nvPr/>
        </p:nvSpPr>
        <p:spPr bwMode="white">
          <a:xfrm flipV="1">
            <a:off x="1204699" y="3791668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6" name="Group 45" descr="Icon Phone">
            <a:extLst>
              <a:ext uri="{FF2B5EF4-FFF2-40B4-BE49-F238E27FC236}">
                <a16:creationId xmlns:a16="http://schemas.microsoft.com/office/drawing/2014/main" id="{4BB2D73A-DB1F-47D9-9BDA-D6F01A0EDC06}"/>
              </a:ext>
            </a:extLst>
          </p:cNvPr>
          <p:cNvGrpSpPr/>
          <p:nvPr/>
        </p:nvGrpSpPr>
        <p:grpSpPr>
          <a:xfrm>
            <a:off x="1365937" y="5637315"/>
            <a:ext cx="297521" cy="297521"/>
            <a:chOff x="1334697" y="5606075"/>
            <a:chExt cx="360000" cy="360000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C40AF29-F294-4B60-B5B4-56011134948E}"/>
                </a:ext>
              </a:extLst>
            </p:cNvPr>
            <p:cNvSpPr/>
            <p:nvPr/>
          </p:nvSpPr>
          <p:spPr>
            <a:xfrm>
              <a:off x="1423220" y="5624464"/>
              <a:ext cx="257175" cy="257175"/>
            </a:xfrm>
            <a:custGeom>
              <a:avLst/>
              <a:gdLst>
                <a:gd name="connsiteX0" fmla="*/ 0 w 257175"/>
                <a:gd name="connsiteY0" fmla="*/ 163664 h 257175"/>
                <a:gd name="connsiteX1" fmla="*/ 163664 w 257175"/>
                <a:gd name="connsiteY1" fmla="*/ 0 h 257175"/>
                <a:gd name="connsiteX2" fmla="*/ 261323 w 257175"/>
                <a:gd name="connsiteY2" fmla="*/ 97659 h 257175"/>
                <a:gd name="connsiteX3" fmla="*/ 97659 w 257175"/>
                <a:gd name="connsiteY3" fmla="*/ 26132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257175">
                  <a:moveTo>
                    <a:pt x="0" y="163664"/>
                  </a:moveTo>
                  <a:lnTo>
                    <a:pt x="163664" y="0"/>
                  </a:lnTo>
                  <a:lnTo>
                    <a:pt x="261323" y="97659"/>
                  </a:lnTo>
                  <a:lnTo>
                    <a:pt x="97659" y="261323"/>
                  </a:lnTo>
                  <a:close/>
                </a:path>
              </a:pathLst>
            </a:custGeom>
            <a:noFill/>
            <a:ln w="23813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2F5782C-5E0E-47EA-861C-88990A8D95DF}"/>
                </a:ext>
              </a:extLst>
            </p:cNvPr>
            <p:cNvSpPr/>
            <p:nvPr/>
          </p:nvSpPr>
          <p:spPr>
            <a:xfrm>
              <a:off x="1491815" y="5800385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17145 w 9525"/>
                <a:gd name="connsiteY1" fmla="*/ 1809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17145" y="18098"/>
                  </a:lnTo>
                </a:path>
              </a:pathLst>
            </a:custGeom>
            <a:ln w="23813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ACDDF69-03CD-491C-A9E4-08E5726C5BD3}"/>
                </a:ext>
              </a:extLst>
            </p:cNvPr>
            <p:cNvSpPr/>
            <p:nvPr/>
          </p:nvSpPr>
          <p:spPr>
            <a:xfrm>
              <a:off x="1334697" y="5606075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185104 w 360000"/>
                <a:gd name="connsiteY1" fmla="*/ 0 h 360000"/>
                <a:gd name="connsiteX2" fmla="*/ 185104 w 360000"/>
                <a:gd name="connsiteY2" fmla="*/ 172694 h 360000"/>
                <a:gd name="connsiteX3" fmla="*/ 360000 w 360000"/>
                <a:gd name="connsiteY3" fmla="*/ 172694 h 360000"/>
                <a:gd name="connsiteX4" fmla="*/ 360000 w 360000"/>
                <a:gd name="connsiteY4" fmla="*/ 360000 h 360000"/>
                <a:gd name="connsiteX5" fmla="*/ 0 w 360000"/>
                <a:gd name="connsiteY5" fmla="*/ 360000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6" fmla="*/ 276544 w 360000"/>
                <a:gd name="connsiteY6" fmla="*/ 264134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0" fmla="*/ 360000 w 360000"/>
                <a:gd name="connsiteY0" fmla="*/ 172694 h 360000"/>
                <a:gd name="connsiteX1" fmla="*/ 360000 w 360000"/>
                <a:gd name="connsiteY1" fmla="*/ 360000 h 360000"/>
                <a:gd name="connsiteX2" fmla="*/ 0 w 360000"/>
                <a:gd name="connsiteY2" fmla="*/ 360000 h 360000"/>
                <a:gd name="connsiteX3" fmla="*/ 0 w 360000"/>
                <a:gd name="connsiteY3" fmla="*/ 0 h 360000"/>
                <a:gd name="connsiteX4" fmla="*/ 185104 w 360000"/>
                <a:gd name="connsiteY4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" h="36000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0" name="Group 49" descr="Icon Email">
            <a:extLst>
              <a:ext uri="{FF2B5EF4-FFF2-40B4-BE49-F238E27FC236}">
                <a16:creationId xmlns:a16="http://schemas.microsoft.com/office/drawing/2014/main" id="{F7F47E31-EB9A-4529-BE0F-A1213B79FE07}"/>
              </a:ext>
            </a:extLst>
          </p:cNvPr>
          <p:cNvGrpSpPr/>
          <p:nvPr/>
        </p:nvGrpSpPr>
        <p:grpSpPr>
          <a:xfrm>
            <a:off x="1365937" y="5133777"/>
            <a:ext cx="297521" cy="297521"/>
            <a:chOff x="1334697" y="5102537"/>
            <a:chExt cx="360000" cy="36000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99C0ACA-AA85-4505-A8DF-0275634D7832}"/>
                </a:ext>
              </a:extLst>
            </p:cNvPr>
            <p:cNvGrpSpPr/>
            <p:nvPr/>
          </p:nvGrpSpPr>
          <p:grpSpPr>
            <a:xfrm>
              <a:off x="1413695" y="5129259"/>
              <a:ext cx="257175" cy="257175"/>
              <a:chOff x="1423220" y="5138784"/>
              <a:chExt cx="257175" cy="257175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5AA236B-9A92-4808-B7BB-0AEF3FD2754B}"/>
                  </a:ext>
                </a:extLst>
              </p:cNvPr>
              <p:cNvSpPr/>
              <p:nvPr/>
            </p:nvSpPr>
            <p:spPr>
              <a:xfrm>
                <a:off x="1423220" y="5138784"/>
                <a:ext cx="257175" cy="257175"/>
              </a:xfrm>
              <a:custGeom>
                <a:avLst/>
                <a:gdLst>
                  <a:gd name="connsiteX0" fmla="*/ 0 w 257175"/>
                  <a:gd name="connsiteY0" fmla="*/ 163664 h 257175"/>
                  <a:gd name="connsiteX1" fmla="*/ 163664 w 257175"/>
                  <a:gd name="connsiteY1" fmla="*/ 0 h 257175"/>
                  <a:gd name="connsiteX2" fmla="*/ 261323 w 257175"/>
                  <a:gd name="connsiteY2" fmla="*/ 97659 h 257175"/>
                  <a:gd name="connsiteX3" fmla="*/ 97659 w 257175"/>
                  <a:gd name="connsiteY3" fmla="*/ 26132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257175">
                    <a:moveTo>
                      <a:pt x="0" y="163664"/>
                    </a:moveTo>
                    <a:lnTo>
                      <a:pt x="163664" y="0"/>
                    </a:lnTo>
                    <a:lnTo>
                      <a:pt x="261323" y="97659"/>
                    </a:lnTo>
                    <a:lnTo>
                      <a:pt x="97659" y="261323"/>
                    </a:lnTo>
                    <a:close/>
                  </a:path>
                </a:pathLst>
              </a:custGeom>
              <a:noFill/>
              <a:ln w="23813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4E72230-A0A3-4A80-AD64-FE14B4AA1A95}"/>
                  </a:ext>
                </a:extLst>
              </p:cNvPr>
              <p:cNvSpPr/>
              <p:nvPr/>
            </p:nvSpPr>
            <p:spPr>
              <a:xfrm>
                <a:off x="1427045" y="5144212"/>
                <a:ext cx="161925" cy="161925"/>
              </a:xfrm>
              <a:custGeom>
                <a:avLst/>
                <a:gdLst>
                  <a:gd name="connsiteX0" fmla="*/ 0 w 161925"/>
                  <a:gd name="connsiteY0" fmla="*/ 162878 h 161925"/>
                  <a:gd name="connsiteX1" fmla="*/ 141923 w 161925"/>
                  <a:gd name="connsiteY1" fmla="*/ 135255 h 161925"/>
                  <a:gd name="connsiteX2" fmla="*/ 162878 w 161925"/>
                  <a:gd name="connsiteY2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61925">
                    <a:moveTo>
                      <a:pt x="0" y="162878"/>
                    </a:moveTo>
                    <a:lnTo>
                      <a:pt x="141923" y="135255"/>
                    </a:lnTo>
                    <a:lnTo>
                      <a:pt x="162878" y="0"/>
                    </a:lnTo>
                  </a:path>
                </a:pathLst>
              </a:custGeom>
              <a:noFill/>
              <a:ln w="23813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01D119F-74E1-4482-B664-AAD0BB5B651F}"/>
                </a:ext>
              </a:extLst>
            </p:cNvPr>
            <p:cNvSpPr/>
            <p:nvPr/>
          </p:nvSpPr>
          <p:spPr>
            <a:xfrm>
              <a:off x="1334697" y="5102537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185104 w 360000"/>
                <a:gd name="connsiteY1" fmla="*/ 0 h 360000"/>
                <a:gd name="connsiteX2" fmla="*/ 185104 w 360000"/>
                <a:gd name="connsiteY2" fmla="*/ 172694 h 360000"/>
                <a:gd name="connsiteX3" fmla="*/ 360000 w 360000"/>
                <a:gd name="connsiteY3" fmla="*/ 172694 h 360000"/>
                <a:gd name="connsiteX4" fmla="*/ 360000 w 360000"/>
                <a:gd name="connsiteY4" fmla="*/ 360000 h 360000"/>
                <a:gd name="connsiteX5" fmla="*/ 0 w 360000"/>
                <a:gd name="connsiteY5" fmla="*/ 360000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6" fmla="*/ 276544 w 360000"/>
                <a:gd name="connsiteY6" fmla="*/ 264134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0" fmla="*/ 360000 w 360000"/>
                <a:gd name="connsiteY0" fmla="*/ 172694 h 360000"/>
                <a:gd name="connsiteX1" fmla="*/ 360000 w 360000"/>
                <a:gd name="connsiteY1" fmla="*/ 360000 h 360000"/>
                <a:gd name="connsiteX2" fmla="*/ 0 w 360000"/>
                <a:gd name="connsiteY2" fmla="*/ 360000 h 360000"/>
                <a:gd name="connsiteX3" fmla="*/ 0 w 360000"/>
                <a:gd name="connsiteY3" fmla="*/ 0 h 360000"/>
                <a:gd name="connsiteX4" fmla="*/ 185104 w 360000"/>
                <a:gd name="connsiteY4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" h="36000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noFill/>
            <a:ln w="952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5" name="Group 54" descr="Icon Person">
            <a:extLst>
              <a:ext uri="{FF2B5EF4-FFF2-40B4-BE49-F238E27FC236}">
                <a16:creationId xmlns:a16="http://schemas.microsoft.com/office/drawing/2014/main" id="{9E1A2D9D-4A3F-4720-9A14-FFD74FC5C7A2}"/>
              </a:ext>
            </a:extLst>
          </p:cNvPr>
          <p:cNvGrpSpPr/>
          <p:nvPr/>
        </p:nvGrpSpPr>
        <p:grpSpPr>
          <a:xfrm>
            <a:off x="1365937" y="4611901"/>
            <a:ext cx="297521" cy="297521"/>
            <a:chOff x="1334697" y="4580661"/>
            <a:chExt cx="360000" cy="360000"/>
          </a:xfrm>
          <a:noFill/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BC59C07-FDEC-40D0-BE4E-E1FAC0DEBC4A}"/>
                </a:ext>
              </a:extLst>
            </p:cNvPr>
            <p:cNvGrpSpPr/>
            <p:nvPr/>
          </p:nvGrpSpPr>
          <p:grpSpPr>
            <a:xfrm>
              <a:off x="1421012" y="4633770"/>
              <a:ext cx="180975" cy="231458"/>
              <a:chOff x="1443237" y="4633770"/>
              <a:chExt cx="180975" cy="231458"/>
            </a:xfrm>
            <a:grpFill/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5EC7012-98A7-4A94-8CC9-0EC3408A6BC4}"/>
                  </a:ext>
                </a:extLst>
              </p:cNvPr>
              <p:cNvSpPr/>
              <p:nvPr/>
            </p:nvSpPr>
            <p:spPr>
              <a:xfrm>
                <a:off x="1478479" y="4633770"/>
                <a:ext cx="114300" cy="114300"/>
              </a:xfrm>
              <a:custGeom>
                <a:avLst/>
                <a:gdLst>
                  <a:gd name="connsiteX0" fmla="*/ 118110 w 114300"/>
                  <a:gd name="connsiteY0" fmla="*/ 59055 h 114300"/>
                  <a:gd name="connsiteX1" fmla="*/ 59055 w 114300"/>
                  <a:gd name="connsiteY1" fmla="*/ 118110 h 114300"/>
                  <a:gd name="connsiteX2" fmla="*/ 0 w 114300"/>
                  <a:gd name="connsiteY2" fmla="*/ 59055 h 114300"/>
                  <a:gd name="connsiteX3" fmla="*/ 59055 w 114300"/>
                  <a:gd name="connsiteY3" fmla="*/ 0 h 114300"/>
                  <a:gd name="connsiteX4" fmla="*/ 118110 w 114300"/>
                  <a:gd name="connsiteY4" fmla="*/ 5905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8110" y="59055"/>
                    </a:moveTo>
                    <a:cubicBezTo>
                      <a:pt x="118110" y="91440"/>
                      <a:pt x="91440" y="118110"/>
                      <a:pt x="59055" y="118110"/>
                    </a:cubicBezTo>
                    <a:cubicBezTo>
                      <a:pt x="26670" y="118110"/>
                      <a:pt x="0" y="91440"/>
                      <a:pt x="0" y="59055"/>
                    </a:cubicBezTo>
                    <a:cubicBezTo>
                      <a:pt x="0" y="26670"/>
                      <a:pt x="26670" y="0"/>
                      <a:pt x="59055" y="0"/>
                    </a:cubicBezTo>
                    <a:cubicBezTo>
                      <a:pt x="91440" y="0"/>
                      <a:pt x="118110" y="25718"/>
                      <a:pt x="118110" y="59055"/>
                    </a:cubicBezTo>
                    <a:close/>
                  </a:path>
                </a:pathLst>
              </a:custGeom>
              <a:grpFill/>
              <a:ln w="2381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E519FE88-ED74-4D46-86D2-F2530BE46026}"/>
                  </a:ext>
                </a:extLst>
              </p:cNvPr>
              <p:cNvSpPr/>
              <p:nvPr/>
            </p:nvSpPr>
            <p:spPr>
              <a:xfrm>
                <a:off x="1443237" y="4798553"/>
                <a:ext cx="180975" cy="66675"/>
              </a:xfrm>
              <a:custGeom>
                <a:avLst/>
                <a:gdLst>
                  <a:gd name="connsiteX0" fmla="*/ 0 w 180975"/>
                  <a:gd name="connsiteY0" fmla="*/ 72390 h 66675"/>
                  <a:gd name="connsiteX1" fmla="*/ 94298 w 180975"/>
                  <a:gd name="connsiteY1" fmla="*/ 0 h 66675"/>
                  <a:gd name="connsiteX2" fmla="*/ 188595 w 180975"/>
                  <a:gd name="connsiteY2" fmla="*/ 7239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0975" h="66675">
                    <a:moveTo>
                      <a:pt x="0" y="72390"/>
                    </a:moveTo>
                    <a:cubicBezTo>
                      <a:pt x="0" y="20955"/>
                      <a:pt x="41910" y="0"/>
                      <a:pt x="94298" y="0"/>
                    </a:cubicBezTo>
                    <a:cubicBezTo>
                      <a:pt x="146685" y="0"/>
                      <a:pt x="188595" y="20955"/>
                      <a:pt x="188595" y="72390"/>
                    </a:cubicBezTo>
                  </a:path>
                </a:pathLst>
              </a:custGeom>
              <a:grpFill/>
              <a:ln w="2381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3AF6D1D-DE4A-460B-A540-E7DACF1F333F}"/>
                </a:ext>
              </a:extLst>
            </p:cNvPr>
            <p:cNvSpPr/>
            <p:nvPr/>
          </p:nvSpPr>
          <p:spPr>
            <a:xfrm>
              <a:off x="1334697" y="4580661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83322 w 360000"/>
                <a:gd name="connsiteY1" fmla="*/ 0 h 360000"/>
                <a:gd name="connsiteX2" fmla="*/ 83322 w 360000"/>
                <a:gd name="connsiteY2" fmla="*/ 68850 h 360000"/>
                <a:gd name="connsiteX3" fmla="*/ 276679 w 360000"/>
                <a:gd name="connsiteY3" fmla="*/ 68850 h 360000"/>
                <a:gd name="connsiteX4" fmla="*/ 276679 w 360000"/>
                <a:gd name="connsiteY4" fmla="*/ 0 h 360000"/>
                <a:gd name="connsiteX5" fmla="*/ 360000 w 360000"/>
                <a:gd name="connsiteY5" fmla="*/ 0 h 360000"/>
                <a:gd name="connsiteX6" fmla="*/ 360000 w 360000"/>
                <a:gd name="connsiteY6" fmla="*/ 360000 h 360000"/>
                <a:gd name="connsiteX7" fmla="*/ 0 w 360000"/>
                <a:gd name="connsiteY7" fmla="*/ 360000 h 360000"/>
                <a:gd name="connsiteX0" fmla="*/ 276679 w 368119"/>
                <a:gd name="connsiteY0" fmla="*/ 68850 h 360000"/>
                <a:gd name="connsiteX1" fmla="*/ 276679 w 368119"/>
                <a:gd name="connsiteY1" fmla="*/ 0 h 360000"/>
                <a:gd name="connsiteX2" fmla="*/ 360000 w 368119"/>
                <a:gd name="connsiteY2" fmla="*/ 0 h 360000"/>
                <a:gd name="connsiteX3" fmla="*/ 360000 w 368119"/>
                <a:gd name="connsiteY3" fmla="*/ 360000 h 360000"/>
                <a:gd name="connsiteX4" fmla="*/ 0 w 368119"/>
                <a:gd name="connsiteY4" fmla="*/ 360000 h 360000"/>
                <a:gd name="connsiteX5" fmla="*/ 0 w 368119"/>
                <a:gd name="connsiteY5" fmla="*/ 0 h 360000"/>
                <a:gd name="connsiteX6" fmla="*/ 83322 w 368119"/>
                <a:gd name="connsiteY6" fmla="*/ 0 h 360000"/>
                <a:gd name="connsiteX7" fmla="*/ 83322 w 368119"/>
                <a:gd name="connsiteY7" fmla="*/ 68850 h 360000"/>
                <a:gd name="connsiteX8" fmla="*/ 368119 w 368119"/>
                <a:gd name="connsiteY8" fmla="*/ 160290 h 360000"/>
                <a:gd name="connsiteX0" fmla="*/ 276679 w 360000"/>
                <a:gd name="connsiteY0" fmla="*/ 68850 h 360000"/>
                <a:gd name="connsiteX1" fmla="*/ 276679 w 360000"/>
                <a:gd name="connsiteY1" fmla="*/ 0 h 360000"/>
                <a:gd name="connsiteX2" fmla="*/ 360000 w 360000"/>
                <a:gd name="connsiteY2" fmla="*/ 0 h 360000"/>
                <a:gd name="connsiteX3" fmla="*/ 360000 w 360000"/>
                <a:gd name="connsiteY3" fmla="*/ 360000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6" fmla="*/ 83322 w 360000"/>
                <a:gd name="connsiteY6" fmla="*/ 0 h 360000"/>
                <a:gd name="connsiteX7" fmla="*/ 83322 w 360000"/>
                <a:gd name="connsiteY7" fmla="*/ 68850 h 360000"/>
                <a:gd name="connsiteX0" fmla="*/ 276679 w 360000"/>
                <a:gd name="connsiteY0" fmla="*/ 68850 h 360000"/>
                <a:gd name="connsiteX1" fmla="*/ 276679 w 360000"/>
                <a:gd name="connsiteY1" fmla="*/ 0 h 360000"/>
                <a:gd name="connsiteX2" fmla="*/ 360000 w 360000"/>
                <a:gd name="connsiteY2" fmla="*/ 0 h 360000"/>
                <a:gd name="connsiteX3" fmla="*/ 360000 w 360000"/>
                <a:gd name="connsiteY3" fmla="*/ 360000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6" fmla="*/ 83322 w 360000"/>
                <a:gd name="connsiteY6" fmla="*/ 0 h 360000"/>
                <a:gd name="connsiteX0" fmla="*/ 276679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83322 w 360000"/>
                <a:gd name="connsiteY5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0" h="360000">
                  <a:moveTo>
                    <a:pt x="276679" y="0"/>
                  </a:moveTo>
                  <a:lnTo>
                    <a:pt x="360000" y="0"/>
                  </a:ln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83322" y="0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8" name="Picture 7" descr="A picture containing person, person, indoor, posing&#10;&#10;Description automatically generated">
            <a:extLst>
              <a:ext uri="{FF2B5EF4-FFF2-40B4-BE49-F238E27FC236}">
                <a16:creationId xmlns:a16="http://schemas.microsoft.com/office/drawing/2014/main" id="{A9332905-955B-45A4-B1CA-948F8ED9C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992" y="4506428"/>
            <a:ext cx="1511408" cy="151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54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95721-6442-33D0-7032-A218CAEE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535531"/>
          </a:xfrm>
        </p:spPr>
        <p:txBody>
          <a:bodyPr/>
          <a:lstStyle/>
          <a:p>
            <a:r>
              <a:rPr lang="en-US" dirty="0"/>
              <a:t>Backup slides: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3F9B6-4AE0-A532-1C4C-A6BDDB0C2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1962150"/>
            <a:ext cx="5431021" cy="3343275"/>
          </a:xfrm>
        </p:spPr>
        <p:txBody>
          <a:bodyPr/>
          <a:lstStyle/>
          <a:p>
            <a:r>
              <a:rPr lang="en-US" dirty="0"/>
              <a:t>Requirements, Quality, Safety, Learning Management (RMS/QMS/SMS/LMS) “System of Systems” Model</a:t>
            </a:r>
          </a:p>
          <a:p>
            <a:r>
              <a:rPr lang="en-US" dirty="0"/>
              <a:t>Mapping the QAP to the Contract(s)</a:t>
            </a:r>
          </a:p>
          <a:p>
            <a:r>
              <a:rPr lang="en-US" dirty="0"/>
              <a:t>QMS CAPA process workflow</a:t>
            </a:r>
          </a:p>
          <a:p>
            <a:r>
              <a:rPr lang="en-US" dirty="0"/>
              <a:t>Model for Improvement Methods </a:t>
            </a:r>
          </a:p>
          <a:p>
            <a:pPr lvl="1"/>
            <a:r>
              <a:rPr lang="en-US" sz="1400" dirty="0"/>
              <a:t>Process Decision Program Chart (PDPC)</a:t>
            </a:r>
          </a:p>
          <a:p>
            <a:pPr lvl="1"/>
            <a:r>
              <a:rPr lang="en-US" sz="1400" dirty="0"/>
              <a:t>Interrelationship Diagraph or Diagram (ID)</a:t>
            </a:r>
          </a:p>
        </p:txBody>
      </p:sp>
    </p:spTree>
    <p:extLst>
      <p:ext uri="{BB962C8B-B14F-4D97-AF65-F5344CB8AC3E}">
        <p14:creationId xmlns:p14="http://schemas.microsoft.com/office/powerpoint/2010/main" val="3222728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B5BC8-F82B-A54A-10EB-CEF5D20E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313932"/>
          </a:xfrm>
        </p:spPr>
        <p:txBody>
          <a:bodyPr/>
          <a:lstStyle/>
          <a:p>
            <a:r>
              <a:rPr lang="en-US" sz="1600" b="1" dirty="0"/>
              <a:t>REQUIREMENTS, QUALITY, SAFETY, LEARNING MANAGEMENT SYSTEM OF SYSTEMS MODEL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123F968-5CF7-8C70-B223-2211448A0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539" y="588252"/>
            <a:ext cx="5878922" cy="6149134"/>
          </a:xfrm>
          <a:prstGeom prst="rect">
            <a:avLst/>
          </a:prstGeom>
        </p:spPr>
      </p:pic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B05B01F2-64C7-C544-B478-D0EA70D738DF}"/>
              </a:ext>
            </a:extLst>
          </p:cNvPr>
          <p:cNvSpPr txBox="1"/>
          <p:nvPr/>
        </p:nvSpPr>
        <p:spPr>
          <a:xfrm>
            <a:off x="9153525" y="5857875"/>
            <a:ext cx="151355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u="sng" dirty="0">
                <a:solidFill>
                  <a:schemeClr val="tx2"/>
                </a:solidFill>
                <a:latin typeface="+mn-lt"/>
              </a:rPr>
              <a:t>Whitepaper</a:t>
            </a:r>
          </a:p>
        </p:txBody>
      </p:sp>
    </p:spTree>
    <p:extLst>
      <p:ext uri="{BB962C8B-B14F-4D97-AF65-F5344CB8AC3E}">
        <p14:creationId xmlns:p14="http://schemas.microsoft.com/office/powerpoint/2010/main" val="2973846671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_180808" id="{EF133236-4FD1-4E83-B0AC-464DEE56453C}" vid="{ECDBAF0C-67FD-47C6-9CC9-5310617ED09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F0C3FF7CA3CE4CB43CCC532555EBBA" ma:contentTypeVersion="14" ma:contentTypeDescription="Create a new document." ma:contentTypeScope="" ma:versionID="e1b0caf1c3344525a4d81d26cd2b80d0">
  <xsd:schema xmlns:xsd="http://www.w3.org/2001/XMLSchema" xmlns:xs="http://www.w3.org/2001/XMLSchema" xmlns:p="http://schemas.microsoft.com/office/2006/metadata/properties" xmlns:ns3="fe633f28-f540-47fd-ab22-a8cc87ffdffb" xmlns:ns4="3aaaf160-9eac-4c06-9bb6-e4a9eaf27ac5" targetNamespace="http://schemas.microsoft.com/office/2006/metadata/properties" ma:root="true" ma:fieldsID="18e384a0224f0ae90880436704e3e58e" ns3:_="" ns4:_="">
    <xsd:import namespace="fe633f28-f540-47fd-ab22-a8cc87ffdffb"/>
    <xsd:import namespace="3aaaf160-9eac-4c06-9bb6-e4a9eaf27ac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33f28-f540-47fd-ab22-a8cc87ffdff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af160-9eac-4c06-9bb6-e4a9eaf27a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9E708D-90DE-495F-92C1-73DBF17E54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633f28-f540-47fd-ab22-a8cc87ffdffb"/>
    <ds:schemaRef ds:uri="3aaaf160-9eac-4c06-9bb6-e4a9eaf27a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965826-302C-484A-BFDC-6D2B42C08976}">
  <ds:schemaRefs>
    <ds:schemaRef ds:uri="http://purl.org/dc/elements/1.1/"/>
    <ds:schemaRef ds:uri="http://www.w3.org/XML/1998/namespace"/>
    <ds:schemaRef ds:uri="fe633f28-f540-47fd-ab22-a8cc87ffdffb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aaaf160-9eac-4c06-9bb6-e4a9eaf27ac5"/>
  </ds:schemaRefs>
</ds:datastoreItem>
</file>

<file path=customXml/itemProps3.xml><?xml version="1.0" encoding="utf-8"?>
<ds:datastoreItem xmlns:ds="http://schemas.openxmlformats.org/officeDocument/2006/customXml" ds:itemID="{7EA5BD49-B4BD-4F7A-89A3-8627E61707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0</TotalTime>
  <Words>764</Words>
  <Application>Microsoft Office PowerPoint</Application>
  <PresentationFormat>Widescreen</PresentationFormat>
  <Paragraphs>122</Paragraphs>
  <Slides>17</Slides>
  <Notes>0</Notes>
  <HiddenSlides>9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Century Gothic</vt:lpstr>
      <vt:lpstr>ORNL</vt:lpstr>
      <vt:lpstr>Document</vt:lpstr>
      <vt:lpstr>Proposed Strategy – Performance Improvement and Quality Assurance</vt:lpstr>
      <vt:lpstr>Background</vt:lpstr>
      <vt:lpstr>Background: Related Education &amp; Experience</vt:lpstr>
      <vt:lpstr>CAREER ROADMAP</vt:lpstr>
      <vt:lpstr>Vision for the Management System</vt:lpstr>
      <vt:lpstr>Vision for the Management System</vt:lpstr>
      <vt:lpstr>Thank you</vt:lpstr>
      <vt:lpstr>Backup slides:</vt:lpstr>
      <vt:lpstr>REQUIREMENTS, QUALITY, SAFETY, LEARNING MANAGEMENT SYSTEM OF SYSTEMS MODEL</vt:lpstr>
      <vt:lpstr>Mapping QAPD to Contract</vt:lpstr>
      <vt:lpstr>PowerPoint Presentation</vt:lpstr>
      <vt:lpstr>PowerPoint Presentation</vt:lpstr>
      <vt:lpstr>PowerPoint Presentation</vt:lpstr>
      <vt:lpstr>PowerPoint Presentation</vt:lpstr>
      <vt:lpstr>Model for Improvement Processes - PDPC</vt:lpstr>
      <vt:lpstr>Model for Improvement Processes - ID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2022-08-21T18:41:17Z</dcterms:created>
  <dcterms:modified xsi:type="dcterms:W3CDTF">2022-08-26T17:24:09Z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0x010100AFF0C3FF7CA3CE4CB43CCC532555EBBA</vt:lpwstr>
  </property>
</Properties>
</file>